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6"/>
  </p:notesMasterIdLst>
  <p:sldIdLst>
    <p:sldId id="256" r:id="rId5"/>
    <p:sldId id="257" r:id="rId6"/>
    <p:sldId id="295" r:id="rId7"/>
    <p:sldId id="258" r:id="rId8"/>
    <p:sldId id="303" r:id="rId9"/>
    <p:sldId id="299" r:id="rId10"/>
    <p:sldId id="297" r:id="rId11"/>
    <p:sldId id="278" r:id="rId12"/>
    <p:sldId id="306" r:id="rId13"/>
    <p:sldId id="300" r:id="rId14"/>
    <p:sldId id="302" r:id="rId15"/>
  </p:sldIdLst>
  <p:sldSz cx="12192000" cy="6858000"/>
  <p:notesSz cx="6858000" cy="1819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Heroy" initials="AH" lastIdx="1" clrIdx="0">
    <p:extLst>
      <p:ext uri="{19B8F6BF-5375-455C-9EA6-DF929625EA0E}">
        <p15:presenceInfo xmlns:p15="http://schemas.microsoft.com/office/powerpoint/2012/main" userId="5fddb5fc885014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5"/>
    <a:srgbClr val="394CA1"/>
    <a:srgbClr val="3972C4"/>
    <a:srgbClr val="FF0000"/>
    <a:srgbClr val="0D760A"/>
    <a:srgbClr val="AFE4BB"/>
    <a:srgbClr val="00B700"/>
    <a:srgbClr val="80E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25" autoAdjust="0"/>
  </p:normalViewPr>
  <p:slideViewPr>
    <p:cSldViewPr snapToGrid="0">
      <p:cViewPr varScale="1">
        <p:scale>
          <a:sx n="90" d="100"/>
          <a:sy n="90" d="100"/>
        </p:scale>
        <p:origin x="16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7670B-3F5C-8649-A798-94AAA0C352C6}" type="datetimeFigureOut">
              <a:rPr lang="en-US" smtClean="0"/>
              <a:t>3/15/2020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6C6CD-15EC-7846-B5B8-53EBD0C4D81C}" type="slidenum">
              <a:rPr lang="en-US" smtClean="0"/>
              <a:t>‹#›</a:t>
            </a:fld>
            <a:endParaRPr lang="en-US"/>
          </a:p>
        </p:txBody>
      </p:sp>
    </p:spTree>
    <p:extLst>
      <p:ext uri="{BB962C8B-B14F-4D97-AF65-F5344CB8AC3E}">
        <p14:creationId xmlns:p14="http://schemas.microsoft.com/office/powerpoint/2010/main" val="64971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(12 seconds)(SAM)</a:t>
            </a:r>
          </a:p>
          <a:p>
            <a:r>
              <a:rPr lang="en-US"/>
              <a:t>Welcome, my name is Samantha Sprague and my partners are Zackary Gill and Andy </a:t>
            </a:r>
            <a:r>
              <a:rPr lang="en-US" err="1"/>
              <a:t>Heroy</a:t>
            </a:r>
            <a:r>
              <a:rPr lang="en-US"/>
              <a:t>. Today we will present our solution to classifying stationary exercise using Inertial Measurement Units and deep learning.  </a:t>
            </a:r>
            <a:endParaRPr lang="en-US">
              <a:cs typeface="Calibri"/>
            </a:endParaRPr>
          </a:p>
        </p:txBody>
      </p:sp>
      <p:sp>
        <p:nvSpPr>
          <p:cNvPr id="4" name="Slide Number Placeholder 3"/>
          <p:cNvSpPr>
            <a:spLocks noGrp="1"/>
          </p:cNvSpPr>
          <p:nvPr>
            <p:ph type="sldNum" sz="quarter" idx="5"/>
          </p:nvPr>
        </p:nvSpPr>
        <p:spPr/>
        <p:txBody>
          <a:bodyPr/>
          <a:lstStyle/>
          <a:p>
            <a:fld id="{4616C6CD-15EC-7846-B5B8-53EBD0C4D81C}" type="slidenum">
              <a:rPr lang="en-US" smtClean="0"/>
              <a:t>1</a:t>
            </a:fld>
            <a:endParaRPr lang="en-US"/>
          </a:p>
        </p:txBody>
      </p:sp>
    </p:spTree>
    <p:extLst>
      <p:ext uri="{BB962C8B-B14F-4D97-AF65-F5344CB8AC3E}">
        <p14:creationId xmlns:p14="http://schemas.microsoft.com/office/powerpoint/2010/main" val="237973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(14 seconds)(ZACK)</a:t>
            </a:r>
            <a:endParaRPr lang="en-US" dirty="0"/>
          </a:p>
          <a:p>
            <a:r>
              <a:rPr lang="en-US" dirty="0"/>
              <a:t>Our solution produced 274 models in stage 4 with accuracies greater than 95%. This allowed us to see that by far the best model architecture for predicting stationary exercise was the convolutional LSTM type which trained the second fastest. </a:t>
            </a:r>
            <a:endParaRPr lang="en-US" dirty="0">
              <a:cs typeface="Calibri"/>
            </a:endParaRPr>
          </a:p>
          <a:p>
            <a:endParaRPr lang="en-US" dirty="0"/>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r>
              <a:rPr lang="en-US" b="1" dirty="0">
                <a:cs typeface="Calibri"/>
              </a:rPr>
              <a:t>------------------------------</a:t>
            </a:r>
            <a:endParaRPr lang="en-US" dirty="0">
              <a:cs typeface="Calibri"/>
            </a:endParaRPr>
          </a:p>
          <a:p>
            <a:r>
              <a:rPr lang="en-US" dirty="0"/>
              <a:t>We were able to produce 274 models with accuracies greater than 95% for predicting stationary exercise. By far the best model architectures were the convolution types which also trained very quickly, with the best being convolutional LSTM.</a:t>
            </a:r>
            <a:endParaRPr lang="en-US" dirty="0">
              <a:cs typeface="Calibri"/>
            </a:endParaRPr>
          </a:p>
          <a:p>
            <a:endParaRPr lang="en-US" b="1" dirty="0">
              <a:cs typeface="Calibri"/>
            </a:endParaRPr>
          </a:p>
          <a:p>
            <a:r>
              <a:rPr lang="en-US" b="1" dirty="0">
                <a:cs typeface="Calibri"/>
              </a:rPr>
              <a:t>-------------------------------</a:t>
            </a:r>
          </a:p>
          <a:p>
            <a:r>
              <a:rPr lang="en-US" b="0" dirty="0">
                <a:cs typeface="Calibri"/>
              </a:rPr>
              <a:t>Using this proprietary approach, we were able to produce 274 models with an accuracy greater than 95% at predicting stationary exercise. By far the best model architecture involved creating a highly performant model was a convolutional LSTM. This architecture produced the largest number of 100% accuracies at 41 models. Our validation method of the Leave One Subject Out strategy ensures we are not overfitting against our samples, but rather that we have developed a generalizable model for detecting air squats, jumping jacks and kettlebell swings.</a:t>
            </a:r>
            <a:r>
              <a:rPr lang="en-US" dirty="0">
                <a:cs typeface="Calibri"/>
              </a:rPr>
              <a:t> </a:t>
            </a:r>
          </a:p>
          <a:p>
            <a:endParaRPr lang="en-US" b="1" dirty="0">
              <a:cs typeface="Calibri"/>
            </a:endParaRPr>
          </a:p>
          <a:p>
            <a:endParaRPr lang="en-US" b="1" dirty="0">
              <a:cs typeface="Calibri"/>
            </a:endParaRPr>
          </a:p>
          <a:p>
            <a:r>
              <a:rPr lang="en-US" b="1" dirty="0">
                <a:cs typeface="Calibri"/>
              </a:rPr>
              <a:t>--------------------------------</a:t>
            </a:r>
            <a:endParaRPr lang="en-US" b="1" dirty="0"/>
          </a:p>
          <a:p>
            <a:r>
              <a:rPr lang="en-US" dirty="0">
                <a:cs typeface="Calibri"/>
              </a:rPr>
              <a:t>Our results are now coming in as of yesterday and today, with the final ones being complete tomorrow. At the top KNN has 60% accuracy, a vanilla Neural Network has 77%, and the others have 98 to 99% accuracy.</a:t>
            </a:r>
          </a:p>
          <a:p>
            <a:endParaRPr lang="en-US" dirty="0">
              <a:cs typeface="Calibri"/>
            </a:endParaRPr>
          </a:p>
          <a:p>
            <a:r>
              <a:rPr lang="en-US" dirty="0"/>
              <a:t>-------------------------</a:t>
            </a:r>
            <a:endParaRPr lang="en-US" dirty="0">
              <a:cs typeface="Calibri"/>
            </a:endParaRPr>
          </a:p>
          <a:p>
            <a:r>
              <a:rPr lang="en-US" dirty="0"/>
              <a:t>= 85 seconds </a:t>
            </a:r>
            <a:endParaRPr lang="en-US" dirty="0">
              <a:cs typeface="Calibri"/>
            </a:endParaRPr>
          </a:p>
          <a:p>
            <a:r>
              <a:rPr lang="en-US" dirty="0"/>
              <a:t>To demonstrate the generalizability of our method, on our poster we show our neural network setups run with two benchmarking datasets. </a:t>
            </a:r>
            <a:endParaRPr lang="en-US" dirty="0">
              <a:cs typeface="Calibri"/>
            </a:endParaRPr>
          </a:p>
          <a:p>
            <a:endParaRPr lang="en-US" dirty="0">
              <a:cs typeface="Calibri"/>
            </a:endParaRPr>
          </a:p>
          <a:p>
            <a:r>
              <a:rPr lang="en-US" dirty="0"/>
              <a:t>272 TOTAL </a:t>
            </a:r>
            <a:endParaRPr lang="en-US" dirty="0">
              <a:cs typeface="Calibri"/>
            </a:endParaRPr>
          </a:p>
          <a:p>
            <a:endParaRPr lang="en-US" dirty="0"/>
          </a:p>
          <a:p>
            <a:r>
              <a:rPr lang="en-US" dirty="0"/>
              <a:t>4.53 minutes </a:t>
            </a:r>
            <a:endParaRPr lang="en-US" dirty="0">
              <a:cs typeface="Calibri"/>
            </a:endParaRPr>
          </a:p>
        </p:txBody>
      </p:sp>
      <p:sp>
        <p:nvSpPr>
          <p:cNvPr id="4" name="Slide Number Placeholder 3"/>
          <p:cNvSpPr>
            <a:spLocks noGrp="1"/>
          </p:cNvSpPr>
          <p:nvPr>
            <p:ph type="sldNum" sz="quarter" idx="5"/>
          </p:nvPr>
        </p:nvSpPr>
        <p:spPr/>
        <p:txBody>
          <a:bodyPr/>
          <a:lstStyle/>
          <a:p>
            <a:fld id="{4616C6CD-15EC-7846-B5B8-53EBD0C4D81C}" type="slidenum">
              <a:rPr lang="en-US" smtClean="0"/>
              <a:t>10</a:t>
            </a:fld>
            <a:endParaRPr lang="en-US"/>
          </a:p>
        </p:txBody>
      </p:sp>
    </p:spTree>
    <p:extLst>
      <p:ext uri="{BB962C8B-B14F-4D97-AF65-F5344CB8AC3E}">
        <p14:creationId xmlns:p14="http://schemas.microsoft.com/office/powerpoint/2010/main" val="12661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(21 seconds)(ANDY)</a:t>
            </a:r>
            <a:endParaRPr lang="en-US" b="1"/>
          </a:p>
          <a:p>
            <a:r>
              <a:rPr lang="en-US"/>
              <a:t>The goal is to leverage this system in a </a:t>
            </a:r>
            <a:r>
              <a:rPr lang="en-US" err="1"/>
              <a:t>productionalized</a:t>
            </a:r>
            <a:r>
              <a:rPr lang="en-US"/>
              <a:t> environment that lets us perform live detection of movements while subjects are wearing the sensors. Our results lay the foundation for future work to identify how subjects are performing in comparison to their peers, improve generalized model accuracy, expand the number exercises, and even create personalized stationary exercise algorithms. Thank you for your time.</a:t>
            </a:r>
            <a:endParaRPr lang="en-US">
              <a:cs typeface="Calibri"/>
            </a:endParaRPr>
          </a:p>
          <a:p>
            <a:endParaRPr lang="en-US">
              <a:cs typeface="Calibri"/>
            </a:endParaRPr>
          </a:p>
          <a:p>
            <a:pPr>
              <a:defRPr/>
            </a:pPr>
            <a:endParaRPr lang="en-US">
              <a:cs typeface="Calibri"/>
            </a:endParaRPr>
          </a:p>
          <a:p>
            <a:pPr>
              <a:defRPr/>
            </a:pPr>
            <a:endParaRPr lang="en-US">
              <a:cs typeface="Calibri"/>
            </a:endParaRP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results lay the foundation for subsequent iterations to improve generalized model accuracy, expand the number exercises, and perform live detection of movement.</a:t>
            </a:r>
            <a:endParaRPr lang="en-US">
              <a:cs typeface="Calibri"/>
            </a:endParaRPr>
          </a:p>
          <a:p>
            <a:endParaRPr lang="en-US">
              <a:cs typeface="Calibri"/>
            </a:endParaRPr>
          </a:p>
          <a:p>
            <a:r>
              <a:rPr lang="en-US">
                <a:cs typeface="Calibri"/>
              </a:rPr>
              <a:t>4min 48sec</a:t>
            </a:r>
          </a:p>
          <a:p>
            <a:endParaRPr lang="en-US">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endParaRPr lang="en-US" b="1">
              <a:cs typeface="Calibri"/>
            </a:endParaRPr>
          </a:p>
          <a:p>
            <a:r>
              <a:rPr lang="en-US" b="1">
                <a:cs typeface="Calibri"/>
              </a:rPr>
              <a:t>-------------------------------------</a:t>
            </a:r>
          </a:p>
          <a:p>
            <a:r>
              <a:rPr lang="en-US"/>
              <a:t>The goal is to leverage this algorithm in a </a:t>
            </a:r>
            <a:r>
              <a:rPr lang="en-US" err="1"/>
              <a:t>productionalized</a:t>
            </a:r>
            <a:r>
              <a:rPr lang="en-US"/>
              <a:t> environment that lets us perform live detection of movements while subjects are wearing the sensors. Our results lay the foundation for future work which would enable determining which subjects are not performing certain movements in comparison to their peers. </a:t>
            </a:r>
            <a:endParaRPr lang="en-US">
              <a:cs typeface="Calibri"/>
            </a:endParaRPr>
          </a:p>
          <a:p>
            <a:endParaRPr lang="en-US"/>
          </a:p>
          <a:p>
            <a:r>
              <a:rPr lang="en-US"/>
              <a:t> In other future works, we hope to expand the number exercises and subjects to improve model classification accuracy.  Thank you for your time.</a:t>
            </a:r>
            <a:endParaRPr lang="en-US">
              <a:cs typeface="Calibri"/>
            </a:endParaRPr>
          </a:p>
          <a:p>
            <a:endParaRPr lang="en-US"/>
          </a:p>
          <a:p>
            <a:pPr>
              <a:defRPr/>
            </a:pPr>
            <a:r>
              <a:rPr lang="en-US" b="1">
                <a:cs typeface="Calibri"/>
              </a:rPr>
              <a:t>------------------------------------</a:t>
            </a:r>
          </a:p>
          <a:p>
            <a:pPr>
              <a:defRPr/>
            </a:pPr>
            <a:r>
              <a:rPr lang="en-US" b="0">
                <a:cs typeface="Calibri"/>
              </a:rPr>
              <a:t>This cross validation approach also sets the stage for the next phase of this project which would entail gathering more subjects.</a:t>
            </a:r>
            <a:endParaRPr lang="en-US">
              <a:cs typeface="Calibri"/>
            </a:endParaRPr>
          </a:p>
          <a:p>
            <a:pPr>
              <a:defRPr/>
            </a:pPr>
            <a:endParaRPr lang="en-US">
              <a:cs typeface="Calibri"/>
            </a:endParaRPr>
          </a:p>
          <a:p>
            <a:pPr>
              <a:defRPr/>
            </a:pPr>
            <a:r>
              <a:rPr lang="en-US" b="0">
                <a:cs typeface="Calibri"/>
              </a:rPr>
              <a:t>, which would be to build models to detect how well a subject is performing each of the exercises.</a:t>
            </a:r>
            <a:r>
              <a:rPr lang="en-US">
                <a:cs typeface="Calibri"/>
              </a:rPr>
              <a:t> </a:t>
            </a:r>
            <a:endParaRPr lang="en-US"/>
          </a:p>
          <a:p>
            <a:endParaRPr lang="en-US"/>
          </a:p>
          <a:p>
            <a:endParaRPr lang="en-US"/>
          </a:p>
          <a:p>
            <a:endParaRPr lang="en-US"/>
          </a:p>
          <a:p>
            <a:endParaRPr lang="en-US"/>
          </a:p>
          <a:p>
            <a:endParaRPr lang="en-US"/>
          </a:p>
          <a:p>
            <a:endParaRPr lang="en-US"/>
          </a:p>
          <a:p>
            <a:endParaRPr lang="en-US"/>
          </a:p>
          <a:p>
            <a:endParaRPr lang="en-US"/>
          </a:p>
          <a:p>
            <a:r>
              <a:rPr lang="en-US"/>
              <a:t>---------</a:t>
            </a:r>
            <a:endParaRPr lang="en-US">
              <a:cs typeface="Calibri"/>
            </a:endParaRPr>
          </a:p>
          <a:p>
            <a:r>
              <a:rPr lang="en-US"/>
              <a:t>The goal is to expand the number of exercises we can accurately detect with our algorithms, in addition to expanding our information gain to detecting how well an exercise is being completed. By doing so, </a:t>
            </a:r>
            <a:endParaRPr lang="en-US">
              <a:cs typeface="Calibri"/>
            </a:endParaRPr>
          </a:p>
        </p:txBody>
      </p:sp>
      <p:sp>
        <p:nvSpPr>
          <p:cNvPr id="4" name="Slide Number Placeholder 3"/>
          <p:cNvSpPr>
            <a:spLocks noGrp="1"/>
          </p:cNvSpPr>
          <p:nvPr>
            <p:ph type="sldNum" sz="quarter" idx="5"/>
          </p:nvPr>
        </p:nvSpPr>
        <p:spPr/>
        <p:txBody>
          <a:bodyPr/>
          <a:lstStyle/>
          <a:p>
            <a:fld id="{4616C6CD-15EC-7846-B5B8-53EBD0C4D81C}" type="slidenum">
              <a:rPr lang="en-US" smtClean="0"/>
              <a:t>11</a:t>
            </a:fld>
            <a:endParaRPr lang="en-US"/>
          </a:p>
        </p:txBody>
      </p:sp>
    </p:spTree>
    <p:extLst>
      <p:ext uri="{BB962C8B-B14F-4D97-AF65-F5344CB8AC3E}">
        <p14:creationId xmlns:p14="http://schemas.microsoft.com/office/powerpoint/2010/main" val="58978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(31 seconds)(SAM)</a:t>
            </a:r>
            <a:endParaRPr lang="en-US"/>
          </a:p>
          <a:p>
            <a:pPr marL="171450" indent="-171450">
              <a:buFontTx/>
              <a:buChar char="-"/>
              <a:defRPr/>
            </a:pPr>
            <a:r>
              <a:rPr lang="en-US"/>
              <a:t>The problem statement for our capstone project was born out of frustration as active users of wearable fitness technology. For me, that frustration stemmed around the fact that my apple watch could not accurately detect when I would perform stationary movements during my weekly spin and CrossFit classes. </a:t>
            </a:r>
            <a:r>
              <a:rPr lang="en-US" b="0"/>
              <a:t>Modern fitness devices </a:t>
            </a:r>
            <a:r>
              <a:rPr lang="en-US"/>
              <a:t>cannot accurately detect and classify stationary exercise movement, and there is no existing research analysis on the classification of stationary exercise using IMUs. </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cs typeface="Calibri"/>
              </a:rPr>
              <a:t>------------------------------------------------------------------------------------------------------------------------------------------------------------------------------------------------</a:t>
            </a:r>
          </a:p>
          <a:p>
            <a:pPr marL="171450" indent="-171450">
              <a:buFontTx/>
              <a:buChar char="-"/>
              <a:defRPr/>
            </a:pPr>
            <a:r>
              <a:rPr lang="en-US">
                <a:cs typeface="Calibri"/>
              </a:rPr>
              <a:t>#Old </a:t>
            </a:r>
          </a:p>
          <a:p>
            <a:pPr marL="171450" indent="-171450">
              <a:buFontTx/>
              <a:buChar char="-"/>
              <a:defRPr/>
            </a:pPr>
            <a:r>
              <a:rPr lang="en-US"/>
              <a:t>Raise your hand if you relied on a </a:t>
            </a:r>
            <a:r>
              <a:rPr lang="en-US" err="1"/>
              <a:t>fitbit</a:t>
            </a:r>
            <a:r>
              <a:rPr lang="en-US"/>
              <a:t> or Apple watch to track your fitness performance? I do as well. (Points to apple watch). </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cs typeface="Calibri"/>
              </a:rPr>
              <a:t>#Leftover from previous presentation</a:t>
            </a:r>
          </a:p>
          <a:p>
            <a:pPr marL="171450" indent="-171450">
              <a:buFontTx/>
              <a:buChar char="-"/>
            </a:pPr>
            <a:r>
              <a:rPr lang="en-US">
                <a:cs typeface="Calibri"/>
              </a:rPr>
              <a:t>Measuring physical performance has been an area of both research and product development in the health and fitness market.  Whether it be </a:t>
            </a:r>
            <a:r>
              <a:rPr lang="en-US" err="1">
                <a:cs typeface="Calibri"/>
              </a:rPr>
              <a:t>fitbits</a:t>
            </a:r>
            <a:r>
              <a:rPr lang="en-US">
                <a:cs typeface="Calibri"/>
              </a:rPr>
              <a:t>, heart rate monitors, or video tracking software --  consumers have showcased an interest in collecting and consuming data surrounding their physical activity. </a:t>
            </a:r>
            <a:r>
              <a:rPr lang="en-US"/>
              <a:t>Today’s modern fitness market has a multitude of different fitness tracking devices -- leveraging GPS and heart rate monitoring software in compact wearable technology, however, our problem statement centers around the fact</a:t>
            </a:r>
            <a:r>
              <a:rPr lang="en-US" b="1"/>
              <a:t> none </a:t>
            </a:r>
            <a:r>
              <a:rPr lang="en-US"/>
              <a:t>of these devices can accurately detect and classify stationary exercise movement. </a:t>
            </a:r>
            <a:endParaRPr lang="en-US">
              <a:cs typeface="Calibri"/>
            </a:endParaRP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4616C6CD-15EC-7846-B5B8-53EBD0C4D81C}" type="slidenum">
              <a:rPr lang="en-US" smtClean="0"/>
              <a:t>2</a:t>
            </a:fld>
            <a:endParaRPr lang="en-US"/>
          </a:p>
        </p:txBody>
      </p:sp>
    </p:spTree>
    <p:extLst>
      <p:ext uri="{BB962C8B-B14F-4D97-AF65-F5344CB8AC3E}">
        <p14:creationId xmlns:p14="http://schemas.microsoft.com/office/powerpoint/2010/main" val="15369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(33 seconds)(SAM)</a:t>
            </a:r>
            <a:endParaRPr lang="en-US"/>
          </a:p>
          <a:p>
            <a:r>
              <a:rPr lang="en-US"/>
              <a:t>Research in Human Action Modeling is largely centered around classifying moving exercises: like walking, running or cycling while using modern fitness trackers as data collection tools. As you can see above, popular trackers incorporate heart rate and GPS data to create custom calorie and ex-err-</a:t>
            </a:r>
            <a:r>
              <a:rPr lang="en-US" err="1"/>
              <a:t>tion</a:t>
            </a:r>
            <a:r>
              <a:rPr lang="en-US"/>
              <a:t> algorithms. These methods have been the industry standard. This approach makes classifying active movement MUCH SIMPLER in comparison to its STATIONARY counterpart BECAUSE DISTANCE contains high predictive power in their classification algorithms. </a:t>
            </a:r>
            <a:endParaRPr lang="en-US">
              <a:cs typeface="Calibri"/>
            </a:endParaRPr>
          </a:p>
          <a:p>
            <a:r>
              <a:rPr lang="en-US"/>
              <a:t>-----</a:t>
            </a:r>
            <a:endParaRPr lang="en-US">
              <a:cs typeface="Calibri"/>
            </a:endParaRPr>
          </a:p>
        </p:txBody>
      </p:sp>
      <p:sp>
        <p:nvSpPr>
          <p:cNvPr id="4" name="Slide Number Placeholder 3"/>
          <p:cNvSpPr>
            <a:spLocks noGrp="1"/>
          </p:cNvSpPr>
          <p:nvPr>
            <p:ph type="sldNum" sz="quarter" idx="5"/>
          </p:nvPr>
        </p:nvSpPr>
        <p:spPr/>
        <p:txBody>
          <a:bodyPr/>
          <a:lstStyle/>
          <a:p>
            <a:fld id="{4616C6CD-15EC-7846-B5B8-53EBD0C4D81C}" type="slidenum">
              <a:rPr lang="en-US" smtClean="0"/>
              <a:t>3</a:t>
            </a:fld>
            <a:endParaRPr lang="en-US"/>
          </a:p>
        </p:txBody>
      </p:sp>
    </p:spTree>
    <p:extLst>
      <p:ext uri="{BB962C8B-B14F-4D97-AF65-F5344CB8AC3E}">
        <p14:creationId xmlns:p14="http://schemas.microsoft.com/office/powerpoint/2010/main" val="425869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(14 seconds)(SAM)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our solution, we propose that IMU’s could expand the information space of available data and hold predictive power for classification of stationary movement without the need of heartrate or GPS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build deep learning models using the data generated from IMUs, to navigate this complex data landscape.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121 seconds = Sam </a:t>
            </a:r>
          </a:p>
        </p:txBody>
      </p:sp>
      <p:sp>
        <p:nvSpPr>
          <p:cNvPr id="4" name="Slide Number Placeholder 3"/>
          <p:cNvSpPr>
            <a:spLocks noGrp="1"/>
          </p:cNvSpPr>
          <p:nvPr>
            <p:ph type="sldNum" sz="quarter" idx="5"/>
          </p:nvPr>
        </p:nvSpPr>
        <p:spPr/>
        <p:txBody>
          <a:bodyPr/>
          <a:lstStyle/>
          <a:p>
            <a:fld id="{4616C6CD-15EC-7846-B5B8-53EBD0C4D81C}" type="slidenum">
              <a:rPr lang="en-US" smtClean="0"/>
              <a:t>4</a:t>
            </a:fld>
            <a:endParaRPr lang="en-US"/>
          </a:p>
        </p:txBody>
      </p:sp>
    </p:spTree>
    <p:extLst>
      <p:ext uri="{BB962C8B-B14F-4D97-AF65-F5344CB8AC3E}">
        <p14:creationId xmlns:p14="http://schemas.microsoft.com/office/powerpoint/2010/main" val="114472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(25 Seconds)(ANDY)</a:t>
            </a:r>
            <a:endParaRPr lang="en-US"/>
          </a:p>
          <a:p>
            <a:br>
              <a:rPr lang="en-US">
                <a:cs typeface="+mn-lt"/>
              </a:rPr>
            </a:br>
            <a:r>
              <a:rPr lang="en-US"/>
              <a:t>What makes our solution novel is that we generated a dataset of stationary exercise and built a universal/generic model construction and optimization software that automatically builds all valid model architectures from a list of model types.  This tunes those architectures by performing a robust </a:t>
            </a:r>
            <a:r>
              <a:rPr lang="en-US" err="1"/>
              <a:t>gridsearch</a:t>
            </a:r>
            <a:r>
              <a:rPr lang="en-US"/>
              <a:t> of data and model hyperparameters.  </a:t>
            </a:r>
            <a:r>
              <a:rPr lang="en-US">
                <a:cs typeface="Calibri" panose="020F0502020204030204"/>
              </a:rPr>
              <a:t>This generated models that indicate the best neural network type which can then be used in subsequent iterations of our process.</a:t>
            </a:r>
            <a:endParaRPr lang="en-US"/>
          </a:p>
          <a:p>
            <a:endParaRPr lang="en-US"/>
          </a:p>
          <a:p>
            <a:br>
              <a:rPr lang="en-US">
                <a:cs typeface="+mn-lt"/>
              </a:rPr>
            </a:br>
            <a:r>
              <a:rPr lang="en-US"/>
              <a:t>-----------------------------------------------------------------------------------------------------------------------------------------</a:t>
            </a:r>
          </a:p>
          <a:p>
            <a:endParaRPr lang="en-US"/>
          </a:p>
          <a:p>
            <a:r>
              <a:rPr lang="en-US"/>
              <a:t>This program allowed us to build 270+ models for the classification of stationary movement at greater than 95% accuracy. </a:t>
            </a:r>
          </a:p>
          <a:p>
            <a:endParaRPr lang="en-US"/>
          </a:p>
          <a:p>
            <a:endParaRPr lang="en-US"/>
          </a:p>
        </p:txBody>
      </p:sp>
      <p:sp>
        <p:nvSpPr>
          <p:cNvPr id="4" name="Slide Number Placeholder 3"/>
          <p:cNvSpPr>
            <a:spLocks noGrp="1"/>
          </p:cNvSpPr>
          <p:nvPr>
            <p:ph type="sldNum" sz="quarter" idx="5"/>
          </p:nvPr>
        </p:nvSpPr>
        <p:spPr/>
        <p:txBody>
          <a:bodyPr/>
          <a:lstStyle/>
          <a:p>
            <a:fld id="{4616C6CD-15EC-7846-B5B8-53EBD0C4D81C}" type="slidenum">
              <a:rPr lang="en-US" smtClean="0"/>
              <a:t>5</a:t>
            </a:fld>
            <a:endParaRPr lang="en-US"/>
          </a:p>
        </p:txBody>
      </p:sp>
    </p:spTree>
    <p:extLst>
      <p:ext uri="{BB962C8B-B14F-4D97-AF65-F5344CB8AC3E}">
        <p14:creationId xmlns:p14="http://schemas.microsoft.com/office/powerpoint/2010/main" val="158150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(24 seconds)(ANDY)</a:t>
            </a:r>
            <a:endParaRPr lang="en-US" b="1"/>
          </a:p>
          <a:p>
            <a:endParaRPr lang="en-US"/>
          </a:p>
          <a:p>
            <a:r>
              <a:rPr lang="en-US"/>
              <a:t>-  The sensors we used were three </a:t>
            </a:r>
            <a:r>
              <a:rPr lang="en-US" err="1"/>
              <a:t>Zenshin</a:t>
            </a:r>
            <a:r>
              <a:rPr lang="en-US"/>
              <a:t> LPMS-B2 sensors.  Data was collected at 400hz, which is 3-5x more data collection than the popular/competitive data sets in the field.  The sensors were calibrated before each recording session to normalize the magnetic interference in the environment.  Each subject performed 25 repetitions of 3 different movements and their data was exported into a csv for processing prior to model training. </a:t>
            </a:r>
          </a:p>
        </p:txBody>
      </p:sp>
      <p:sp>
        <p:nvSpPr>
          <p:cNvPr id="4" name="Slide Number Placeholder 3"/>
          <p:cNvSpPr>
            <a:spLocks noGrp="1"/>
          </p:cNvSpPr>
          <p:nvPr>
            <p:ph type="sldNum" sz="quarter" idx="5"/>
          </p:nvPr>
        </p:nvSpPr>
        <p:spPr/>
        <p:txBody>
          <a:bodyPr/>
          <a:lstStyle/>
          <a:p>
            <a:fld id="{4616C6CD-15EC-7846-B5B8-53EBD0C4D81C}" type="slidenum">
              <a:rPr lang="en-US" smtClean="0"/>
              <a:t>6</a:t>
            </a:fld>
            <a:endParaRPr lang="en-US"/>
          </a:p>
        </p:txBody>
      </p:sp>
    </p:spTree>
    <p:extLst>
      <p:ext uri="{BB962C8B-B14F-4D97-AF65-F5344CB8AC3E}">
        <p14:creationId xmlns:p14="http://schemas.microsoft.com/office/powerpoint/2010/main" val="372484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 seconds)(ANDY)</a:t>
            </a:r>
          </a:p>
          <a:p>
            <a:r>
              <a:rPr lang="en-US" dirty="0"/>
              <a:t>This resulted in 254,606 rows of data and 62 features for model development. Our data consisted of 28 participants, 16 female and 12 male ranged from 20 to 65 years of age. Next, we will talk about how we went about building and selecting the best model for classification of stationary movements.  </a:t>
            </a:r>
          </a:p>
          <a:p>
            <a:endParaRPr lang="en-US" dirty="0"/>
          </a:p>
          <a:p>
            <a:endParaRPr lang="en-US" dirty="0"/>
          </a:p>
          <a:p>
            <a:br>
              <a:rPr lang="en-US" dirty="0">
                <a:cs typeface="+mn-lt"/>
              </a:rPr>
            </a:br>
            <a:r>
              <a:rPr lang="en-US" dirty="0"/>
              <a:t>----------------------------------------------------------------------------------------------------------------------</a:t>
            </a:r>
            <a:br>
              <a:rPr lang="en-US" dirty="0">
                <a:cs typeface="+mn-lt"/>
              </a:rPr>
            </a:br>
            <a:r>
              <a:rPr lang="en-US" dirty="0"/>
              <a:t>DON’T INTRODUCE ZACK JUST STOP TALKING</a:t>
            </a:r>
          </a:p>
          <a:p>
            <a:endParaRPr lang="en-US" dirty="0"/>
          </a:p>
        </p:txBody>
      </p:sp>
      <p:sp>
        <p:nvSpPr>
          <p:cNvPr id="4" name="Slide Number Placeholder 3"/>
          <p:cNvSpPr>
            <a:spLocks noGrp="1"/>
          </p:cNvSpPr>
          <p:nvPr>
            <p:ph type="sldNum" sz="quarter" idx="5"/>
          </p:nvPr>
        </p:nvSpPr>
        <p:spPr/>
        <p:txBody>
          <a:bodyPr/>
          <a:lstStyle/>
          <a:p>
            <a:fld id="{4616C6CD-15EC-7846-B5B8-53EBD0C4D81C}" type="slidenum">
              <a:rPr lang="en-US" smtClean="0"/>
              <a:t>7</a:t>
            </a:fld>
            <a:endParaRPr lang="en-US"/>
          </a:p>
        </p:txBody>
      </p:sp>
    </p:spTree>
    <p:extLst>
      <p:ext uri="{BB962C8B-B14F-4D97-AF65-F5344CB8AC3E}">
        <p14:creationId xmlns:p14="http://schemas.microsoft.com/office/powerpoint/2010/main" val="178163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(71 seconds) (ZACK)</a:t>
            </a:r>
            <a:endParaRPr lang="en-US"/>
          </a:p>
          <a:p>
            <a:r>
              <a:rPr lang="en-US"/>
              <a:t>For this dataset, we created a program to generate and tune deep learning models.</a:t>
            </a:r>
            <a:endParaRPr lang="en-US">
              <a:cs typeface="Calibri"/>
            </a:endParaRPr>
          </a:p>
          <a:p>
            <a:r>
              <a:rPr lang="en-US"/>
              <a:t>Our</a:t>
            </a:r>
            <a:r>
              <a:rPr lang="en-US" b="0" i="0" kern="1200">
                <a:effectLst/>
              </a:rPr>
              <a:t> tuner is broken into</a:t>
            </a:r>
            <a:r>
              <a:rPr lang="en-US"/>
              <a:t> 5</a:t>
            </a:r>
            <a:r>
              <a:rPr lang="en-US" b="0" i="0" kern="1200">
                <a:effectLst/>
              </a:rPr>
              <a:t> steps.</a:t>
            </a:r>
            <a:r>
              <a:rPr lang="en-US"/>
              <a:t> Layer Generation, Layer Tuning, Hyperparameter Tuning, Data Tuning, and Cross Validation.</a:t>
            </a:r>
            <a:endParaRPr lang="en-US">
              <a:cs typeface="Calibri"/>
            </a:endParaRPr>
          </a:p>
          <a:p>
            <a:r>
              <a:rPr lang="en-US" b="1"/>
              <a:t>LAYER GENERATION</a:t>
            </a:r>
            <a:endParaRPr lang="en-US"/>
          </a:p>
          <a:p>
            <a:r>
              <a:rPr lang="en-US" b="0" i="0" kern="1200">
                <a:effectLst/>
              </a:rPr>
              <a:t>First we generate all model layer permutations with a layer depth of up to 7</a:t>
            </a:r>
            <a:r>
              <a:rPr lang="en-US"/>
              <a:t>, remove all of the invalid </a:t>
            </a:r>
            <a:r>
              <a:rPr lang="en-US" b="0" i="0" kern="1200">
                <a:effectLst/>
              </a:rPr>
              <a:t>layer setups</a:t>
            </a:r>
            <a:r>
              <a:rPr lang="en-US"/>
              <a:t>, and make groupings by neural network type</a:t>
            </a:r>
            <a:r>
              <a:rPr lang="en-US" b="0" i="0" kern="1200">
                <a:effectLst/>
              </a:rPr>
              <a:t>. This elimination of layers drops the total count from about 4 million to around </a:t>
            </a:r>
            <a:r>
              <a:rPr lang="en-US"/>
              <a:t>1700 layer</a:t>
            </a:r>
            <a:r>
              <a:rPr lang="en-US" b="0" i="0" kern="1200">
                <a:effectLst/>
              </a:rPr>
              <a:t> combinations.</a:t>
            </a:r>
            <a:r>
              <a:rPr lang="en-US"/>
              <a:t> </a:t>
            </a:r>
            <a:endParaRPr lang="en-US" b="1">
              <a:cs typeface="Calibri"/>
            </a:endParaRPr>
          </a:p>
          <a:p>
            <a:r>
              <a:rPr lang="en-US" b="1"/>
              <a:t>LAYER TUNING</a:t>
            </a:r>
            <a:endParaRPr lang="en-US">
              <a:cs typeface="+mn-lt"/>
            </a:endParaRPr>
          </a:p>
          <a:p>
            <a:r>
              <a:rPr lang="en-US"/>
              <a:t>Second, the</a:t>
            </a:r>
            <a:r>
              <a:rPr lang="en-US" b="0" i="0" kern="1200">
                <a:effectLst/>
              </a:rPr>
              <a:t> program </a:t>
            </a:r>
            <a:r>
              <a:rPr lang="en-US"/>
              <a:t>takes</a:t>
            </a:r>
            <a:r>
              <a:rPr lang="en-US" b="0" i="0" kern="1200">
                <a:effectLst/>
              </a:rPr>
              <a:t> </a:t>
            </a:r>
            <a:r>
              <a:rPr lang="en-US"/>
              <a:t>those</a:t>
            </a:r>
            <a:r>
              <a:rPr lang="en-US" b="0" i="0" kern="1200">
                <a:effectLst/>
              </a:rPr>
              <a:t> </a:t>
            </a:r>
            <a:r>
              <a:rPr lang="en-US"/>
              <a:t>layer setups and runs them </a:t>
            </a:r>
            <a:r>
              <a:rPr lang="en-US" b="0" i="0" kern="1200">
                <a:effectLst/>
              </a:rPr>
              <a:t>with </a:t>
            </a:r>
            <a:r>
              <a:rPr lang="en-US"/>
              <a:t>specifically selected</a:t>
            </a:r>
            <a:r>
              <a:rPr lang="en-US" b="0" i="0" kern="1200">
                <a:effectLst/>
              </a:rPr>
              <a:t> hyperparameters.</a:t>
            </a:r>
            <a:endParaRPr lang="en-US">
              <a:cs typeface="Calibri"/>
            </a:endParaRPr>
          </a:p>
          <a:p>
            <a:r>
              <a:rPr lang="en-US" b="1"/>
              <a:t>HYPERPARAMETER TUNING</a:t>
            </a:r>
            <a:endParaRPr lang="en-US" b="1">
              <a:cs typeface="Calibri"/>
            </a:endParaRPr>
          </a:p>
          <a:p>
            <a:r>
              <a:rPr lang="en-US"/>
              <a:t>Third, using sets of hyperparameters which are valid for</a:t>
            </a:r>
            <a:r>
              <a:rPr lang="en-US" b="0" i="0" kern="1200">
                <a:effectLst/>
              </a:rPr>
              <a:t> each </a:t>
            </a:r>
            <a:r>
              <a:rPr lang="en-US"/>
              <a:t>layer; random search hyperparameter tuning is done on the best 15 model setups for each type from the previous step.</a:t>
            </a:r>
            <a:endParaRPr lang="en-US" b="1"/>
          </a:p>
          <a:p>
            <a:r>
              <a:rPr lang="en-US" b="1"/>
              <a:t>DATA TUNING</a:t>
            </a:r>
            <a:endParaRPr lang="en-US" b="1">
              <a:cs typeface="Calibri"/>
            </a:endParaRPr>
          </a:p>
          <a:p>
            <a:r>
              <a:rPr lang="en-US"/>
              <a:t>Fourth, we have created a</a:t>
            </a:r>
            <a:r>
              <a:rPr lang="en-US" b="0" i="0" kern="1200">
                <a:effectLst/>
              </a:rPr>
              <a:t> set of data parameters</a:t>
            </a:r>
            <a:r>
              <a:rPr lang="en-US"/>
              <a:t> based</a:t>
            </a:r>
            <a:r>
              <a:rPr lang="en-US" b="0" i="0" kern="1200">
                <a:effectLst/>
              </a:rPr>
              <a:t> on</a:t>
            </a:r>
            <a:r>
              <a:rPr lang="en-US"/>
              <a:t> </a:t>
            </a:r>
            <a:r>
              <a:rPr lang="en-US" b="0" i="0" kern="1200">
                <a:effectLst/>
              </a:rPr>
              <a:t>our research </a:t>
            </a:r>
            <a:r>
              <a:rPr lang="en-US"/>
              <a:t>of </a:t>
            </a:r>
            <a:r>
              <a:rPr lang="en-US" b="0" i="0" kern="1200">
                <a:effectLst/>
              </a:rPr>
              <a:t>other datasets</a:t>
            </a:r>
            <a:r>
              <a:rPr lang="en-US"/>
              <a:t> and projects. Using these parameters, we tune the best</a:t>
            </a:r>
            <a:r>
              <a:rPr lang="en-US" b="0" i="0" kern="1200">
                <a:effectLst/>
              </a:rPr>
              <a:t> 10</a:t>
            </a:r>
            <a:r>
              <a:rPr lang="en-US"/>
              <a:t> model setups for each type from the previous step</a:t>
            </a:r>
            <a:r>
              <a:rPr lang="en-US" b="0" i="0" kern="1200">
                <a:effectLst/>
              </a:rPr>
              <a:t>.</a:t>
            </a:r>
            <a:endParaRPr lang="en-US" b="1">
              <a:cs typeface="Calibri"/>
            </a:endParaRPr>
          </a:p>
          <a:p>
            <a:r>
              <a:rPr lang="en-US" b="1">
                <a:cs typeface="Calibri"/>
              </a:rPr>
              <a:t>CROSS VALIDATION</a:t>
            </a:r>
            <a:endParaRPr lang="en-US" sz="1200" i="0" kern="1200">
              <a:solidFill>
                <a:schemeClr val="tx1"/>
              </a:solidFill>
              <a:effectLst/>
              <a:latin typeface="+mn-lt"/>
              <a:cs typeface="Calibri"/>
            </a:endParaRPr>
          </a:p>
          <a:p>
            <a:r>
              <a:rPr lang="en-US">
                <a:cs typeface="Calibri"/>
              </a:rPr>
              <a:t>Finally, in order to verify the results, 20 models per category were run using Leave One Subject Out cross validation.</a:t>
            </a:r>
          </a:p>
          <a:p>
            <a:endParaRPr lang="en-US">
              <a:cs typeface="Calibri"/>
            </a:endParaRPr>
          </a:p>
          <a:p>
            <a:r>
              <a:rPr lang="en-US">
                <a:cs typeface="Calibri"/>
              </a:rPr>
              <a:t>Due to the way we set up this method, each category can be run in parallel within a step. Without this, this method would take 73 days of time to</a:t>
            </a:r>
            <a:r>
              <a:rPr lang="en-US"/>
              <a:t> complete on SMU's </a:t>
            </a:r>
            <a:r>
              <a:rPr lang="en-US" err="1"/>
              <a:t>ManeFrame</a:t>
            </a:r>
            <a:r>
              <a:rPr lang="en-US"/>
              <a:t>.</a:t>
            </a:r>
            <a:endParaRPr lang="en-US">
              <a:cs typeface="Calibri"/>
            </a:endParaRPr>
          </a:p>
        </p:txBody>
      </p:sp>
      <p:sp>
        <p:nvSpPr>
          <p:cNvPr id="4" name="Slide Number Placeholder 3"/>
          <p:cNvSpPr>
            <a:spLocks noGrp="1"/>
          </p:cNvSpPr>
          <p:nvPr>
            <p:ph type="sldNum" sz="quarter" idx="5"/>
          </p:nvPr>
        </p:nvSpPr>
        <p:spPr/>
        <p:txBody>
          <a:bodyPr/>
          <a:lstStyle/>
          <a:p>
            <a:fld id="{4616C6CD-15EC-7846-B5B8-53EBD0C4D81C}" type="slidenum">
              <a:rPr lang="en-US" smtClean="0"/>
              <a:t>8</a:t>
            </a:fld>
            <a:endParaRPr lang="en-US"/>
          </a:p>
        </p:txBody>
      </p:sp>
    </p:spTree>
    <p:extLst>
      <p:ext uri="{BB962C8B-B14F-4D97-AF65-F5344CB8AC3E}">
        <p14:creationId xmlns:p14="http://schemas.microsoft.com/office/powerpoint/2010/main" val="388489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(23 seconds)(ZACK)</a:t>
            </a:r>
          </a:p>
          <a:p>
            <a:pPr>
              <a:defRPr/>
            </a:pPr>
            <a:r>
              <a:rPr lang="en-US" dirty="0"/>
              <a:t>Leave One Subject Out Cross Validation allowed us to view individual subject performance.</a:t>
            </a:r>
            <a:endParaRPr lang="en-US" dirty="0">
              <a:cs typeface="Calibri"/>
            </a:endParaRPr>
          </a:p>
          <a:p>
            <a:pPr>
              <a:defRPr/>
            </a:pPr>
            <a:r>
              <a:rPr lang="en-US" dirty="0">
                <a:cs typeface="Calibri"/>
              </a:rPr>
              <a:t>One interesting outlier was Subject 26. The subject had a significant drop in accuracy and large variance which we believe to be due to the subject not moving their arms during data capture.  </a:t>
            </a:r>
          </a:p>
          <a:p>
            <a:pPr>
              <a:defRPr/>
            </a:pPr>
            <a:r>
              <a:rPr lang="en-US" dirty="0">
                <a:cs typeface="Calibri"/>
              </a:rPr>
              <a:t>This validation strategy confirmed which neural network architecture performed the best on stationary movement classification. </a:t>
            </a:r>
          </a:p>
          <a:p>
            <a:pPr>
              <a:defRPr/>
            </a:pPr>
            <a:endParaRPr lang="en-US" dirty="0">
              <a:cs typeface="Calibri"/>
            </a:endParaRPr>
          </a:p>
          <a:p>
            <a:pPr>
              <a:defRPr/>
            </a:pPr>
            <a:endParaRPr lang="en-US" b="1" dirty="0">
              <a:cs typeface="Calibri"/>
            </a:endParaRPr>
          </a:p>
          <a:p>
            <a:pPr>
              <a:defRPr/>
            </a:pPr>
            <a:endParaRPr lang="en-US" b="1" dirty="0">
              <a:cs typeface="Calibri"/>
            </a:endParaRPr>
          </a:p>
          <a:p>
            <a:pPr>
              <a:defRPr/>
            </a:pPr>
            <a:endParaRPr lang="en-US" b="1" dirty="0">
              <a:cs typeface="Calibri"/>
            </a:endParaRPr>
          </a:p>
          <a:p>
            <a:pPr>
              <a:defRPr/>
            </a:pPr>
            <a:endParaRPr lang="en-US" b="1" dirty="0">
              <a:cs typeface="Calibri"/>
            </a:endParaRPr>
          </a:p>
          <a:p>
            <a:pPr>
              <a:defRPr/>
            </a:pPr>
            <a:endParaRPr lang="en-US" b="1" dirty="0">
              <a:cs typeface="Calibri"/>
            </a:endParaRPr>
          </a:p>
          <a:p>
            <a:pPr>
              <a:defRPr/>
            </a:pPr>
            <a:endParaRPr lang="en-US" b="1" dirty="0">
              <a:cs typeface="Calibri"/>
            </a:endParaRPr>
          </a:p>
          <a:p>
            <a:pPr>
              <a:defRPr/>
            </a:pPr>
            <a:endParaRPr lang="en-US" b="1" dirty="0">
              <a:cs typeface="Calibri"/>
            </a:endParaRPr>
          </a:p>
          <a:p>
            <a:pPr>
              <a:defRPr/>
            </a:pPr>
            <a:r>
              <a:rPr lang="en-US" b="1" dirty="0">
                <a:cs typeface="Calibri"/>
              </a:rPr>
              <a:t>--------------------------------------</a:t>
            </a:r>
            <a:endParaRPr lang="en-US" dirty="0">
              <a:cs typeface="Calibri"/>
            </a:endParaRPr>
          </a:p>
          <a:p>
            <a:pPr>
              <a:defRPr/>
            </a:pPr>
            <a:r>
              <a:rPr lang="en-US" dirty="0">
                <a:cs typeface="Calibri"/>
              </a:rPr>
              <a:t> confirmed stage 4's findings of which neural network type are best.</a:t>
            </a:r>
            <a:endParaRPr lang="en-US" dirty="0"/>
          </a:p>
          <a:p>
            <a:endParaRPr lang="en-US" dirty="0">
              <a:cs typeface="Calibri"/>
            </a:endParaRPr>
          </a:p>
          <a:p>
            <a:r>
              <a:rPr lang="en-US" b="1" dirty="0">
                <a:cs typeface="Calibri" panose="020F0502020204030204"/>
              </a:rPr>
              <a:t>--------------------------------------</a:t>
            </a:r>
          </a:p>
          <a:p>
            <a:r>
              <a:rPr lang="en-US" dirty="0"/>
              <a:t>This validated our initial findings that the most successful model architectures were the ConvLSTM2D and Conv1D. </a:t>
            </a:r>
            <a:endParaRPr lang="en-US" dirty="0">
              <a:cs typeface="Calibri"/>
            </a:endParaRPr>
          </a:p>
          <a:p>
            <a:r>
              <a:rPr lang="en-US" dirty="0"/>
              <a:t>As you can see in the graph above, subject 26 produces more variance in validation than any other subject. </a:t>
            </a:r>
            <a:endParaRPr lang="en-US" dirty="0">
              <a:cs typeface="Calibri" panose="020F0502020204030204"/>
            </a:endParaRPr>
          </a:p>
          <a:p>
            <a:endParaRPr lang="en-US" dirty="0">
              <a:cs typeface="Calibri" panose="020F0502020204030204"/>
            </a:endParaRPr>
          </a:p>
          <a:p>
            <a:r>
              <a:rPr lang="en-US" b="1" dirty="0">
                <a:cs typeface="Calibri"/>
              </a:rPr>
              <a:t>--------------------------------------</a:t>
            </a:r>
          </a:p>
          <a:p>
            <a:r>
              <a:rPr lang="en-US" b="0" dirty="0">
                <a:cs typeface="Calibri"/>
              </a:rPr>
              <a:t>Our final stage included performing cross validation using a Leave One Subject Out strategy with each of the subjects across the top 20 model architectures.</a:t>
            </a:r>
            <a:r>
              <a:rPr lang="en-US" dirty="0">
                <a:cs typeface="Calibri"/>
              </a:rPr>
              <a:t>  </a:t>
            </a:r>
          </a:p>
          <a:p>
            <a:r>
              <a:rPr lang="en-US" b="0" dirty="0">
                <a:cs typeface="Calibri"/>
              </a:rPr>
              <a:t>This resulted in a 15-20% drop in accuracy, but validated our initial findings that the most successful model architectures were the ConvLSTM2D and Conv1D. We believe with more data, our model architecture would produce higher accuracies in our cross validation strategy. As you can see in the graph above, one subject more than most – 26 – produces extreme variance in our accuracies when used at the validation subject.</a:t>
            </a:r>
            <a:r>
              <a:rPr lang="en-US" dirty="0">
                <a:cs typeface="Calibri"/>
              </a:rPr>
              <a:t> </a:t>
            </a:r>
          </a:p>
          <a:p>
            <a:endParaRPr lang="en-US" dirty="0">
              <a:cs typeface="Calibri"/>
            </a:endParaRPr>
          </a:p>
          <a:p>
            <a:endParaRPr lang="en-US" dirty="0">
              <a:cs typeface="Calibri"/>
            </a:endParaRPr>
          </a:p>
          <a:p>
            <a:r>
              <a:rPr lang="en-US" b="1" dirty="0">
                <a:cs typeface="Calibri"/>
              </a:rPr>
              <a:t>-------------------------------</a:t>
            </a:r>
          </a:p>
          <a:p>
            <a:r>
              <a:rPr lang="en-US" b="0" dirty="0">
                <a:cs typeface="Calibri"/>
              </a:rPr>
              <a:t>Using this proprietary approach, we were able to produce 274 models with an accuracy greater than 95% at predicting stationary exercise. By far the best model architecture involved creating a highly performant model was a convolutional LSTM. This architecture produced the largest number of 100% accuracies at 41 models. Our validation method of the Leave One Subject Out strategy ensures we are not overfitting against our samples, but rather that we have developed a generalizable model for detecting air squats, jumping jacks and kettlebell swings.</a:t>
            </a:r>
            <a:r>
              <a:rPr lang="en-US" dirty="0">
                <a:cs typeface="Calibri"/>
              </a:rPr>
              <a:t> </a:t>
            </a:r>
            <a:endParaRPr lang="en-US" b="0" dirty="0">
              <a:cs typeface="Calibri"/>
            </a:endParaRPr>
          </a:p>
          <a:p>
            <a:endParaRPr lang="en-US" b="1" dirty="0">
              <a:cs typeface="Calibri"/>
            </a:endParaRPr>
          </a:p>
          <a:p>
            <a:endParaRPr lang="en-US" b="1" dirty="0">
              <a:cs typeface="Calibri"/>
            </a:endParaRPr>
          </a:p>
          <a:p>
            <a:r>
              <a:rPr lang="en-US" b="1" dirty="0">
                <a:cs typeface="Calibri"/>
              </a:rPr>
              <a:t>--------------------------------</a:t>
            </a:r>
            <a:endParaRPr lang="en-US" b="1" dirty="0"/>
          </a:p>
          <a:p>
            <a:r>
              <a:rPr lang="en-US" dirty="0">
                <a:cs typeface="Calibri"/>
              </a:rPr>
              <a:t>Our results are now coming in as of yesterday and today, with the final ones being complete tomorrow. At the top KNN has 60% accuracy, a vanilla Neural Network has 77%, and the others have 98 to 99% accuracy.</a:t>
            </a:r>
          </a:p>
          <a:p>
            <a:endParaRPr lang="en-US" dirty="0">
              <a:cs typeface="Calibri"/>
            </a:endParaRPr>
          </a:p>
          <a:p>
            <a:r>
              <a:rPr lang="en-US" dirty="0"/>
              <a:t>-------------------------</a:t>
            </a:r>
            <a:endParaRPr lang="en-US" dirty="0">
              <a:cs typeface="Calibri"/>
            </a:endParaRPr>
          </a:p>
          <a:p>
            <a:r>
              <a:rPr lang="en-US" dirty="0"/>
              <a:t>= 85 seconds </a:t>
            </a:r>
            <a:endParaRPr lang="en-US" dirty="0">
              <a:cs typeface="Calibri"/>
            </a:endParaRPr>
          </a:p>
          <a:p>
            <a:r>
              <a:rPr lang="en-US" dirty="0"/>
              <a:t>To demonstrate the generalizability of our method, on our poster we show our neural network setups run with two benchmarking datasets. </a:t>
            </a:r>
            <a:endParaRPr lang="en-US" dirty="0">
              <a:cs typeface="Calibri"/>
            </a:endParaRPr>
          </a:p>
          <a:p>
            <a:endParaRPr lang="en-US" dirty="0">
              <a:cs typeface="Calibri"/>
            </a:endParaRPr>
          </a:p>
          <a:p>
            <a:r>
              <a:rPr lang="en-US" dirty="0"/>
              <a:t>272 TOTAL </a:t>
            </a:r>
            <a:endParaRPr lang="en-US" dirty="0">
              <a:cs typeface="Calibri"/>
            </a:endParaRPr>
          </a:p>
          <a:p>
            <a:endParaRPr lang="en-US" dirty="0"/>
          </a:p>
          <a:p>
            <a:r>
              <a:rPr lang="en-US" dirty="0"/>
              <a:t>4.53 minutes </a:t>
            </a:r>
            <a:endParaRPr lang="en-US" dirty="0">
              <a:cs typeface="Calibri"/>
            </a:endParaRPr>
          </a:p>
        </p:txBody>
      </p:sp>
      <p:sp>
        <p:nvSpPr>
          <p:cNvPr id="4" name="Slide Number Placeholder 3"/>
          <p:cNvSpPr>
            <a:spLocks noGrp="1"/>
          </p:cNvSpPr>
          <p:nvPr>
            <p:ph type="sldNum" sz="quarter" idx="5"/>
          </p:nvPr>
        </p:nvSpPr>
        <p:spPr/>
        <p:txBody>
          <a:bodyPr/>
          <a:lstStyle/>
          <a:p>
            <a:fld id="{4616C6CD-15EC-7846-B5B8-53EBD0C4D81C}" type="slidenum">
              <a:rPr lang="en-US" smtClean="0"/>
              <a:t>9</a:t>
            </a:fld>
            <a:endParaRPr lang="en-US"/>
          </a:p>
        </p:txBody>
      </p:sp>
    </p:spTree>
    <p:extLst>
      <p:ext uri="{BB962C8B-B14F-4D97-AF65-F5344CB8AC3E}">
        <p14:creationId xmlns:p14="http://schemas.microsoft.com/office/powerpoint/2010/main" val="339689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60A4-97AE-FB41-9188-5CD0D457D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AF4D70-4333-8F4B-96DB-2274134FB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02F0BE-BEBC-4948-9355-4FD2DD4BF566}"/>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5" name="Footer Placeholder 4">
            <a:extLst>
              <a:ext uri="{FF2B5EF4-FFF2-40B4-BE49-F238E27FC236}">
                <a16:creationId xmlns:a16="http://schemas.microsoft.com/office/drawing/2014/main" id="{8626661B-6F8D-1640-A38B-B16B1612C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828B6-1B24-EB4A-AE78-80F1C7F853A1}"/>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313446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6707-8C10-E442-B44C-7A285244D1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74072-38DF-D948-B400-953DB51FF6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C5B9A-56A2-9544-992E-33DE0041C1D3}"/>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5" name="Footer Placeholder 4">
            <a:extLst>
              <a:ext uri="{FF2B5EF4-FFF2-40B4-BE49-F238E27FC236}">
                <a16:creationId xmlns:a16="http://schemas.microsoft.com/office/drawing/2014/main" id="{3374BDBC-0B48-4149-ABFF-AC6DD80B0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928D6-E082-0E4E-AD20-74960F26DEE6}"/>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105189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05E93-662D-DA47-8159-9C92989A3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20391-C8BE-0B4B-A16E-F84C10CEAE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31891-7D4A-9A4A-ADB9-02EDDA9EB4AF}"/>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5" name="Footer Placeholder 4">
            <a:extLst>
              <a:ext uri="{FF2B5EF4-FFF2-40B4-BE49-F238E27FC236}">
                <a16:creationId xmlns:a16="http://schemas.microsoft.com/office/drawing/2014/main" id="{B7D1F8A6-6E07-2446-B9DF-45BBD2548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EF05B-07AC-A74E-852F-62123C6BA1DF}"/>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192927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A994-839D-B047-B5DB-47F3DD6DD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0A7E8-02D3-1146-B251-29B35E6518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C7D2F-132D-6A45-98B0-DB087FDD2258}"/>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5" name="Footer Placeholder 4">
            <a:extLst>
              <a:ext uri="{FF2B5EF4-FFF2-40B4-BE49-F238E27FC236}">
                <a16:creationId xmlns:a16="http://schemas.microsoft.com/office/drawing/2014/main" id="{FBCE5EF2-8948-3D49-80CF-CE8D23B4F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13554-F23A-4B4C-BA53-923E3F38F517}"/>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202983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E002-7FE0-4C45-A6E6-9AF2E06832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662635-98D8-544F-B4F7-B4EA67152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82ABEA-FEFA-9948-BD69-9FF742D7A66F}"/>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5" name="Footer Placeholder 4">
            <a:extLst>
              <a:ext uri="{FF2B5EF4-FFF2-40B4-BE49-F238E27FC236}">
                <a16:creationId xmlns:a16="http://schemas.microsoft.com/office/drawing/2014/main" id="{0D7F87A1-E93E-0F4E-A52A-7CB2CEDBF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25DB4-69A6-814D-9693-98EB4123B434}"/>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317286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AD32-90CE-6A48-9E97-CB4243023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47C6B-B22E-6144-A317-A208AD53D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AF64B4-8BB2-9145-9D13-59276CF5BC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1678C-865E-254E-BCC3-33D30A1E1490}"/>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6" name="Footer Placeholder 5">
            <a:extLst>
              <a:ext uri="{FF2B5EF4-FFF2-40B4-BE49-F238E27FC236}">
                <a16:creationId xmlns:a16="http://schemas.microsoft.com/office/drawing/2014/main" id="{088C9941-1261-9A42-9B3A-2C8322FDE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899C-22C3-404B-9F5A-C0C8108035E0}"/>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275410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4BBB-EE99-1945-8770-41E7A5A988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74AE30-3ED9-5643-B02F-3462CCFFA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D55F2-1E69-9243-8BB6-3A82035A4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19E872-24BE-414C-A20D-8589D85D2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E487F-5E8D-1244-80FE-C0F2B8375F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A0A34-2987-C945-9A54-101D2864716B}"/>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8" name="Footer Placeholder 7">
            <a:extLst>
              <a:ext uri="{FF2B5EF4-FFF2-40B4-BE49-F238E27FC236}">
                <a16:creationId xmlns:a16="http://schemas.microsoft.com/office/drawing/2014/main" id="{5346FE19-C39C-B444-B622-0DBA0B02C8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22CE3B-1B8F-CE41-885A-C4D38658356D}"/>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162436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90E4-1871-CF42-9FBA-EF2569EAB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2889B-1D30-6144-BED8-6CA3FE3DA1DB}"/>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4" name="Footer Placeholder 3">
            <a:extLst>
              <a:ext uri="{FF2B5EF4-FFF2-40B4-BE49-F238E27FC236}">
                <a16:creationId xmlns:a16="http://schemas.microsoft.com/office/drawing/2014/main" id="{1EC8B7F4-3318-1D46-B3F9-32AE28F837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BFDAE7-948A-5148-9E07-A2C9B309512C}"/>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208690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C0477-2332-0240-8F67-6AEA439D30EF}"/>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3" name="Footer Placeholder 2">
            <a:extLst>
              <a:ext uri="{FF2B5EF4-FFF2-40B4-BE49-F238E27FC236}">
                <a16:creationId xmlns:a16="http://schemas.microsoft.com/office/drawing/2014/main" id="{6B042FDC-7A5B-C44D-A73E-B935D66BB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EAD1D6-47B3-5D44-B859-695279947C04}"/>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2621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932E-5E00-174D-9E77-274DE004D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6C4AC7-7D69-B04C-93ED-B032A643E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6FCF75-8A79-9844-B818-011D16699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9B2F1-17CD-BA41-A9E3-6994E51DF1C3}"/>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6" name="Footer Placeholder 5">
            <a:extLst>
              <a:ext uri="{FF2B5EF4-FFF2-40B4-BE49-F238E27FC236}">
                <a16:creationId xmlns:a16="http://schemas.microsoft.com/office/drawing/2014/main" id="{3686E6FE-C28D-5A40-92CF-92E87B811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70DD5-F220-0947-883D-57C0B41FFB99}"/>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146186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6460-F3A6-D049-B8D9-60003D3EF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E5B44C-5D54-2A42-A72F-DF8534119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7804BB-2A27-0947-9A6F-1BDB304BB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6C384-1E53-D948-A3FC-E178CF05034F}"/>
              </a:ext>
            </a:extLst>
          </p:cNvPr>
          <p:cNvSpPr>
            <a:spLocks noGrp="1"/>
          </p:cNvSpPr>
          <p:nvPr>
            <p:ph type="dt" sz="half" idx="10"/>
          </p:nvPr>
        </p:nvSpPr>
        <p:spPr/>
        <p:txBody>
          <a:bodyPr/>
          <a:lstStyle/>
          <a:p>
            <a:fld id="{E08D3BB4-DDAC-684B-9DF8-57FB6D0B910F}" type="datetimeFigureOut">
              <a:rPr lang="en-US" smtClean="0"/>
              <a:t>3/15/2020</a:t>
            </a:fld>
            <a:endParaRPr lang="en-US"/>
          </a:p>
        </p:txBody>
      </p:sp>
      <p:sp>
        <p:nvSpPr>
          <p:cNvPr id="6" name="Footer Placeholder 5">
            <a:extLst>
              <a:ext uri="{FF2B5EF4-FFF2-40B4-BE49-F238E27FC236}">
                <a16:creationId xmlns:a16="http://schemas.microsoft.com/office/drawing/2014/main" id="{01881EB8-71DB-704E-AD9B-094AF5D23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226C2-38B1-F84E-93A4-C554E02AB0CC}"/>
              </a:ext>
            </a:extLst>
          </p:cNvPr>
          <p:cNvSpPr>
            <a:spLocks noGrp="1"/>
          </p:cNvSpPr>
          <p:nvPr>
            <p:ph type="sldNum" sz="quarter" idx="12"/>
          </p:nvPr>
        </p:nvSpPr>
        <p:spPr/>
        <p:txBody>
          <a:bodyPr/>
          <a:lstStyle/>
          <a:p>
            <a:fld id="{3788FC7C-1476-F54D-9156-16108F7A48DF}" type="slidenum">
              <a:rPr lang="en-US" smtClean="0"/>
              <a:t>‹#›</a:t>
            </a:fld>
            <a:endParaRPr lang="en-US"/>
          </a:p>
        </p:txBody>
      </p:sp>
    </p:spTree>
    <p:extLst>
      <p:ext uri="{BB962C8B-B14F-4D97-AF65-F5344CB8AC3E}">
        <p14:creationId xmlns:p14="http://schemas.microsoft.com/office/powerpoint/2010/main" val="50049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2B1B9-F02C-974D-BBE7-DA620770E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E49FC5-DBC8-B946-BB64-5CF0B5F9E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CE9A5-83FE-324B-B759-4EB544536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D3BB4-DDAC-684B-9DF8-57FB6D0B910F}" type="datetimeFigureOut">
              <a:rPr lang="en-US" smtClean="0"/>
              <a:t>3/15/2020</a:t>
            </a:fld>
            <a:endParaRPr lang="en-US"/>
          </a:p>
        </p:txBody>
      </p:sp>
      <p:sp>
        <p:nvSpPr>
          <p:cNvPr id="5" name="Footer Placeholder 4">
            <a:extLst>
              <a:ext uri="{FF2B5EF4-FFF2-40B4-BE49-F238E27FC236}">
                <a16:creationId xmlns:a16="http://schemas.microsoft.com/office/drawing/2014/main" id="{8A2550C7-53A9-0A42-9DD6-809D66BE3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764C5A-9D09-2447-AED4-49FDC38E1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8FC7C-1476-F54D-9156-16108F7A48DF}" type="slidenum">
              <a:rPr lang="en-US" smtClean="0"/>
              <a:t>‹#›</a:t>
            </a:fld>
            <a:endParaRPr lang="en-US"/>
          </a:p>
        </p:txBody>
      </p:sp>
    </p:spTree>
    <p:extLst>
      <p:ext uri="{BB962C8B-B14F-4D97-AF65-F5344CB8AC3E}">
        <p14:creationId xmlns:p14="http://schemas.microsoft.com/office/powerpoint/2010/main" val="4563681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6035-1EC5-2E43-8830-C1C5CAA4F95E}"/>
              </a:ext>
            </a:extLst>
          </p:cNvPr>
          <p:cNvSpPr>
            <a:spLocks noGrp="1"/>
          </p:cNvSpPr>
          <p:nvPr>
            <p:ph type="ctrTitle"/>
          </p:nvPr>
        </p:nvSpPr>
        <p:spPr>
          <a:xfrm>
            <a:off x="510610" y="878320"/>
            <a:ext cx="6920460" cy="2387600"/>
          </a:xfrm>
        </p:spPr>
        <p:txBody>
          <a:bodyPr>
            <a:normAutofit/>
          </a:bodyPr>
          <a:lstStyle/>
          <a:p>
            <a:pPr algn="l"/>
            <a:r>
              <a:rPr lang="en-US" sz="4500" b="1">
                <a:solidFill>
                  <a:schemeClr val="bg1"/>
                </a:solidFill>
                <a:latin typeface="Tahoma"/>
                <a:ea typeface="Krungthep" panose="02000400000000000000" pitchFamily="2" charset="-34"/>
                <a:cs typeface="Krungthep"/>
              </a:rPr>
              <a:t>Stationary Exercise Classification using</a:t>
            </a:r>
            <a:br>
              <a:rPr lang="en-US" sz="4500" b="1">
                <a:latin typeface="Tahoma"/>
                <a:ea typeface="Krungthep" panose="02000400000000000000" pitchFamily="2" charset="-34"/>
                <a:cs typeface="Krungthep"/>
              </a:rPr>
            </a:br>
            <a:r>
              <a:rPr lang="en-US" sz="4500" b="1">
                <a:solidFill>
                  <a:schemeClr val="bg1"/>
                </a:solidFill>
                <a:latin typeface="Tahoma"/>
                <a:ea typeface="Krungthep" panose="02000400000000000000" pitchFamily="2" charset="-34"/>
                <a:cs typeface="Krungthep"/>
              </a:rPr>
              <a:t>IMUs &amp; Deep Learning</a:t>
            </a:r>
            <a:endParaRPr lang="en-US">
              <a:solidFill>
                <a:schemeClr val="bg1"/>
              </a:solidFill>
              <a:cs typeface="Calibri Light" panose="020F0302020204030204"/>
            </a:endParaRPr>
          </a:p>
        </p:txBody>
      </p:sp>
      <p:sp>
        <p:nvSpPr>
          <p:cNvPr id="3" name="Subtitle 2">
            <a:extLst>
              <a:ext uri="{FF2B5EF4-FFF2-40B4-BE49-F238E27FC236}">
                <a16:creationId xmlns:a16="http://schemas.microsoft.com/office/drawing/2014/main" id="{B8ED8FD3-F749-504A-82D6-BA4C11A51FBE}"/>
              </a:ext>
            </a:extLst>
          </p:cNvPr>
          <p:cNvSpPr>
            <a:spLocks noGrp="1"/>
          </p:cNvSpPr>
          <p:nvPr>
            <p:ph type="subTitle" idx="1"/>
          </p:nvPr>
        </p:nvSpPr>
        <p:spPr>
          <a:xfrm>
            <a:off x="565966" y="3404017"/>
            <a:ext cx="5714314" cy="1167713"/>
          </a:xfrm>
        </p:spPr>
        <p:txBody>
          <a:bodyPr vert="horz" lIns="91440" tIns="45720" rIns="91440" bIns="45720" rtlCol="0" anchor="t">
            <a:normAutofit/>
          </a:bodyPr>
          <a:lstStyle/>
          <a:p>
            <a:pPr algn="l"/>
            <a:r>
              <a:rPr lang="en-US" sz="1600">
                <a:solidFill>
                  <a:schemeClr val="bg1"/>
                </a:solidFill>
                <a:latin typeface="Tahoma"/>
                <a:ea typeface="Nanum Brush Script" panose="03060600000000000000" pitchFamily="66" charset="-127"/>
                <a:cs typeface="Tahoma"/>
              </a:rPr>
              <a:t>Andy </a:t>
            </a:r>
            <a:r>
              <a:rPr lang="en-US" sz="1600" err="1">
                <a:solidFill>
                  <a:schemeClr val="bg1"/>
                </a:solidFill>
                <a:latin typeface="Tahoma"/>
                <a:ea typeface="Nanum Brush Script" panose="03060600000000000000" pitchFamily="66" charset="-127"/>
                <a:cs typeface="Tahoma"/>
              </a:rPr>
              <a:t>Heroy</a:t>
            </a:r>
            <a:endParaRPr lang="en-US" sz="1600">
              <a:solidFill>
                <a:schemeClr val="bg1"/>
              </a:solidFill>
              <a:latin typeface="Nanum Brush Script"/>
              <a:ea typeface="Tahoma"/>
              <a:cs typeface="Tahoma"/>
            </a:endParaRPr>
          </a:p>
          <a:p>
            <a:pPr algn="l"/>
            <a:r>
              <a:rPr lang="en-US" sz="1600">
                <a:solidFill>
                  <a:schemeClr val="bg1"/>
                </a:solidFill>
                <a:latin typeface="Tahoma"/>
                <a:ea typeface="+mn-lt"/>
                <a:cs typeface="+mn-lt"/>
              </a:rPr>
              <a:t>Samantha Sprague</a:t>
            </a:r>
            <a:endParaRPr lang="en-US" sz="1600">
              <a:solidFill>
                <a:schemeClr val="bg1"/>
              </a:solidFill>
              <a:latin typeface="Tahoma"/>
              <a:ea typeface="+mn-lt"/>
              <a:cs typeface="Calibri"/>
            </a:endParaRPr>
          </a:p>
          <a:p>
            <a:pPr algn="l"/>
            <a:r>
              <a:rPr lang="en-US" sz="1600">
                <a:solidFill>
                  <a:schemeClr val="bg1"/>
                </a:solidFill>
                <a:latin typeface="Tahoma"/>
                <a:ea typeface="Nanum Brush Script"/>
                <a:cs typeface="Calibri"/>
              </a:rPr>
              <a:t>Zackary</a:t>
            </a:r>
            <a:r>
              <a:rPr lang="en-US" sz="1600">
                <a:solidFill>
                  <a:schemeClr val="bg1"/>
                </a:solidFill>
                <a:latin typeface="Tahoma"/>
                <a:ea typeface="Nanum Brush Script"/>
                <a:cs typeface="Tahoma"/>
              </a:rPr>
              <a:t> Gill</a:t>
            </a:r>
            <a:endParaRPr lang="en-US">
              <a:solidFill>
                <a:schemeClr val="bg1"/>
              </a:solidFill>
              <a:latin typeface="Tahoma"/>
              <a:ea typeface="Nanum Brush Script"/>
              <a:cs typeface="Tahoma"/>
            </a:endParaRPr>
          </a:p>
        </p:txBody>
      </p:sp>
      <p:pic>
        <p:nvPicPr>
          <p:cNvPr id="5" name="Picture 4" descr="A picture containing player, ball&#10;&#10;Description automatically generated">
            <a:extLst>
              <a:ext uri="{FF2B5EF4-FFF2-40B4-BE49-F238E27FC236}">
                <a16:creationId xmlns:a16="http://schemas.microsoft.com/office/drawing/2014/main" id="{3214FCFA-4BFE-5F43-8D41-79D8C65C7A2C}"/>
              </a:ext>
            </a:extLst>
          </p:cNvPr>
          <p:cNvPicPr>
            <a:picLocks noChangeAspect="1"/>
          </p:cNvPicPr>
          <p:nvPr/>
        </p:nvPicPr>
        <p:blipFill>
          <a:blip r:embed="rId3"/>
          <a:stretch>
            <a:fillRect/>
          </a:stretch>
        </p:blipFill>
        <p:spPr>
          <a:xfrm>
            <a:off x="7024864" y="408763"/>
            <a:ext cx="5714314" cy="5714314"/>
          </a:xfrm>
          <a:prstGeom prst="rect">
            <a:avLst/>
          </a:prstGeom>
        </p:spPr>
      </p:pic>
      <p:sp>
        <p:nvSpPr>
          <p:cNvPr id="6" name="TextBox 5">
            <a:extLst>
              <a:ext uri="{FF2B5EF4-FFF2-40B4-BE49-F238E27FC236}">
                <a16:creationId xmlns:a16="http://schemas.microsoft.com/office/drawing/2014/main" id="{B92E37FA-908B-9140-BD08-229172E1C784}"/>
              </a:ext>
            </a:extLst>
          </p:cNvPr>
          <p:cNvSpPr txBox="1"/>
          <p:nvPr/>
        </p:nvSpPr>
        <p:spPr>
          <a:xfrm>
            <a:off x="565966" y="5187408"/>
            <a:ext cx="5714314" cy="600164"/>
          </a:xfrm>
          <a:prstGeom prst="rect">
            <a:avLst/>
          </a:prstGeom>
          <a:noFill/>
        </p:spPr>
        <p:txBody>
          <a:bodyPr wrap="square" rtlCol="0" anchor="t">
            <a:spAutoFit/>
          </a:bodyPr>
          <a:lstStyle/>
          <a:p>
            <a:r>
              <a:rPr lang="en-US" sz="1100">
                <a:solidFill>
                  <a:schemeClr val="bg1"/>
                </a:solidFill>
                <a:latin typeface="Tahoma"/>
                <a:ea typeface="Tahoma"/>
                <a:cs typeface="Tahoma"/>
              </a:rPr>
              <a:t>Primary Advisor:	Professor John Santerre, PhD</a:t>
            </a:r>
            <a:br>
              <a:rPr lang="en-US" sz="1100">
                <a:latin typeface="Tahoma"/>
              </a:rPr>
            </a:br>
            <a:r>
              <a:rPr lang="en-US" sz="1100">
                <a:solidFill>
                  <a:schemeClr val="bg1"/>
                </a:solidFill>
                <a:latin typeface="Tahoma"/>
                <a:ea typeface="Tahoma"/>
                <a:cs typeface="Tahoma"/>
              </a:rPr>
              <a:t>Secondary Advisor:  	David Stroud </a:t>
            </a:r>
            <a:br>
              <a:rPr lang="en-US" sz="1100">
                <a:latin typeface="Tahoma"/>
              </a:rPr>
            </a:br>
            <a:r>
              <a:rPr lang="en-US" sz="1100">
                <a:solidFill>
                  <a:schemeClr val="bg1"/>
                </a:solidFill>
                <a:latin typeface="Tahoma"/>
                <a:ea typeface="Tahoma"/>
                <a:cs typeface="Tahoma"/>
              </a:rPr>
              <a:t>Business Advisor:	Jon Brodsky</a:t>
            </a:r>
          </a:p>
        </p:txBody>
      </p:sp>
    </p:spTree>
    <p:extLst>
      <p:ext uri="{BB962C8B-B14F-4D97-AF65-F5344CB8AC3E}">
        <p14:creationId xmlns:p14="http://schemas.microsoft.com/office/powerpoint/2010/main" val="280972325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0C0F4-A98F-4FF3-941D-6EC01B49A44C}"/>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78F1128F-58C5-0646-9EC1-86FCE70FA00A}"/>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A058B329-1ED5-FB4F-892B-774EC1A08153}"/>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5" name="Picture 8">
            <a:extLst>
              <a:ext uri="{FF2B5EF4-FFF2-40B4-BE49-F238E27FC236}">
                <a16:creationId xmlns:a16="http://schemas.microsoft.com/office/drawing/2014/main" id="{34F1B5FA-385C-8F45-A805-AF55DC31FF95}"/>
              </a:ext>
            </a:extLst>
          </p:cNvPr>
          <p:cNvPicPr>
            <a:picLocks noChangeAspect="1"/>
          </p:cNvPicPr>
          <p:nvPr/>
        </p:nvPicPr>
        <p:blipFill>
          <a:blip r:embed="rId4"/>
          <a:stretch>
            <a:fillRect/>
          </a:stretch>
        </p:blipFill>
        <p:spPr>
          <a:xfrm>
            <a:off x="254194" y="6503172"/>
            <a:ext cx="1543281" cy="166335"/>
          </a:xfrm>
          <a:prstGeom prst="rect">
            <a:avLst/>
          </a:prstGeom>
        </p:spPr>
      </p:pic>
      <p:sp>
        <p:nvSpPr>
          <p:cNvPr id="6" name="Title 3">
            <a:extLst>
              <a:ext uri="{FF2B5EF4-FFF2-40B4-BE49-F238E27FC236}">
                <a16:creationId xmlns:a16="http://schemas.microsoft.com/office/drawing/2014/main" id="{398E53B2-69B5-4827-A696-CF8858870037}"/>
              </a:ext>
            </a:extLst>
          </p:cNvPr>
          <p:cNvSpPr>
            <a:spLocks noGrp="1"/>
          </p:cNvSpPr>
          <p:nvPr>
            <p:ph type="title"/>
          </p:nvPr>
        </p:nvSpPr>
        <p:spPr>
          <a:xfrm>
            <a:off x="443089" y="386292"/>
            <a:ext cx="10515600" cy="1325563"/>
          </a:xfrm>
        </p:spPr>
        <p:txBody>
          <a:bodyPr/>
          <a:lstStyle/>
          <a:p>
            <a:r>
              <a:rPr lang="en-US" b="1">
                <a:solidFill>
                  <a:schemeClr val="bg1"/>
                </a:solidFill>
                <a:latin typeface="Tahoma"/>
                <a:ea typeface="Tahoma"/>
                <a:cs typeface="Tahoma"/>
              </a:rPr>
              <a:t>Conclusion</a:t>
            </a:r>
            <a:endParaRPr lang="en-US"/>
          </a:p>
        </p:txBody>
      </p:sp>
      <p:pic>
        <p:nvPicPr>
          <p:cNvPr id="16" name="Picture 15" descr="A close up of text on a white background&#10;&#10;Description automatically generated">
            <a:extLst>
              <a:ext uri="{FF2B5EF4-FFF2-40B4-BE49-F238E27FC236}">
                <a16:creationId xmlns:a16="http://schemas.microsoft.com/office/drawing/2014/main" id="{28FA0BDE-6FF2-AC4B-B21C-95637794315D}"/>
              </a:ext>
            </a:extLst>
          </p:cNvPr>
          <p:cNvPicPr>
            <a:picLocks noChangeAspect="1"/>
          </p:cNvPicPr>
          <p:nvPr/>
        </p:nvPicPr>
        <p:blipFill>
          <a:blip r:embed="rId5"/>
          <a:stretch>
            <a:fillRect/>
          </a:stretch>
        </p:blipFill>
        <p:spPr>
          <a:xfrm>
            <a:off x="225821" y="1993292"/>
            <a:ext cx="5267645" cy="4001108"/>
          </a:xfrm>
          <a:prstGeom prst="rect">
            <a:avLst/>
          </a:prstGeom>
        </p:spPr>
      </p:pic>
      <p:pic>
        <p:nvPicPr>
          <p:cNvPr id="3" name="Picture 3" descr="A screenshot of a cell phone&#10;&#10;Description generated with very high confidence">
            <a:extLst>
              <a:ext uri="{FF2B5EF4-FFF2-40B4-BE49-F238E27FC236}">
                <a16:creationId xmlns:a16="http://schemas.microsoft.com/office/drawing/2014/main" id="{57812D4D-73E0-4E22-A191-87232CDBBC6F}"/>
              </a:ext>
            </a:extLst>
          </p:cNvPr>
          <p:cNvPicPr>
            <a:picLocks noChangeAspect="1"/>
          </p:cNvPicPr>
          <p:nvPr/>
        </p:nvPicPr>
        <p:blipFill>
          <a:blip r:embed="rId6"/>
          <a:stretch>
            <a:fillRect/>
          </a:stretch>
        </p:blipFill>
        <p:spPr>
          <a:xfrm>
            <a:off x="5586334" y="2288434"/>
            <a:ext cx="6290872" cy="3180542"/>
          </a:xfrm>
          <a:prstGeom prst="rect">
            <a:avLst/>
          </a:prstGeom>
        </p:spPr>
      </p:pic>
    </p:spTree>
    <p:extLst>
      <p:ext uri="{BB962C8B-B14F-4D97-AF65-F5344CB8AC3E}">
        <p14:creationId xmlns:p14="http://schemas.microsoft.com/office/powerpoint/2010/main" val="3020061457"/>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a:extLst>
              <a:ext uri="{FF2B5EF4-FFF2-40B4-BE49-F238E27FC236}">
                <a16:creationId xmlns:a16="http://schemas.microsoft.com/office/drawing/2014/main" id="{78F1128F-58C5-0646-9EC1-86FCE70FA00A}"/>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A058B329-1ED5-FB4F-892B-774EC1A08153}"/>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5" name="Picture 8">
            <a:extLst>
              <a:ext uri="{FF2B5EF4-FFF2-40B4-BE49-F238E27FC236}">
                <a16:creationId xmlns:a16="http://schemas.microsoft.com/office/drawing/2014/main" id="{34F1B5FA-385C-8F45-A805-AF55DC31FF95}"/>
              </a:ext>
            </a:extLst>
          </p:cNvPr>
          <p:cNvPicPr>
            <a:picLocks noChangeAspect="1"/>
          </p:cNvPicPr>
          <p:nvPr/>
        </p:nvPicPr>
        <p:blipFill>
          <a:blip r:embed="rId4"/>
          <a:stretch>
            <a:fillRect/>
          </a:stretch>
        </p:blipFill>
        <p:spPr>
          <a:xfrm>
            <a:off x="254194" y="6503172"/>
            <a:ext cx="1543281" cy="166335"/>
          </a:xfrm>
          <a:prstGeom prst="rect">
            <a:avLst/>
          </a:prstGeom>
        </p:spPr>
      </p:pic>
      <p:sp>
        <p:nvSpPr>
          <p:cNvPr id="2" name="Rectangle 1">
            <a:extLst>
              <a:ext uri="{FF2B5EF4-FFF2-40B4-BE49-F238E27FC236}">
                <a16:creationId xmlns:a16="http://schemas.microsoft.com/office/drawing/2014/main" id="{12D35D57-9212-4852-AFA3-0992A446E563}"/>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09EFD8C0-33B4-41C1-86FB-51FB7A7E9E86}"/>
              </a:ext>
            </a:extLst>
          </p:cNvPr>
          <p:cNvSpPr>
            <a:spLocks noGrp="1"/>
          </p:cNvSpPr>
          <p:nvPr>
            <p:ph type="title"/>
          </p:nvPr>
        </p:nvSpPr>
        <p:spPr>
          <a:xfrm>
            <a:off x="443089" y="386292"/>
            <a:ext cx="10515600" cy="1325563"/>
          </a:xfrm>
        </p:spPr>
        <p:txBody>
          <a:bodyPr/>
          <a:lstStyle/>
          <a:p>
            <a:r>
              <a:rPr lang="en-US" b="1">
                <a:solidFill>
                  <a:schemeClr val="bg1"/>
                </a:solidFill>
                <a:latin typeface="Tahoma"/>
                <a:ea typeface="Tahoma"/>
                <a:cs typeface="Tahoma"/>
              </a:rPr>
              <a:t>Future Work</a:t>
            </a:r>
            <a:endParaRPr lang="en-US"/>
          </a:p>
        </p:txBody>
      </p:sp>
      <p:sp>
        <p:nvSpPr>
          <p:cNvPr id="4" name="Content Placeholder 4">
            <a:extLst>
              <a:ext uri="{FF2B5EF4-FFF2-40B4-BE49-F238E27FC236}">
                <a16:creationId xmlns:a16="http://schemas.microsoft.com/office/drawing/2014/main" id="{A4981780-EBE9-4BEA-9643-EBCCD56A6EB0}"/>
              </a:ext>
            </a:extLst>
          </p:cNvPr>
          <p:cNvSpPr txBox="1">
            <a:spLocks/>
          </p:cNvSpPr>
          <p:nvPr/>
        </p:nvSpPr>
        <p:spPr>
          <a:xfrm>
            <a:off x="1025834" y="1993292"/>
            <a:ext cx="4665177" cy="43388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Tahoma"/>
                <a:ea typeface="Tahoma"/>
                <a:cs typeface="Tahoma"/>
              </a:rPr>
              <a:t>Live detection</a:t>
            </a:r>
          </a:p>
          <a:p>
            <a:r>
              <a:rPr lang="en-US" sz="2400">
                <a:latin typeface="Tahoma"/>
                <a:ea typeface="Tahoma"/>
                <a:cs typeface="Tahoma"/>
              </a:rPr>
              <a:t>Identify subject performance</a:t>
            </a:r>
            <a:endParaRPr lang="en-US">
              <a:cs typeface="Calibri"/>
            </a:endParaRPr>
          </a:p>
          <a:p>
            <a:r>
              <a:rPr lang="en-US" sz="2400">
                <a:latin typeface="Tahoma"/>
                <a:ea typeface="Tahoma"/>
                <a:cs typeface="Tahoma"/>
              </a:rPr>
              <a:t>Improve new subject accuracy</a:t>
            </a:r>
          </a:p>
          <a:p>
            <a:r>
              <a:rPr lang="en-US" sz="2400">
                <a:latin typeface="Tahoma"/>
                <a:ea typeface="Tahoma"/>
                <a:cs typeface="Tahoma"/>
              </a:rPr>
              <a:t>More exercises</a:t>
            </a:r>
          </a:p>
          <a:p>
            <a:pPr marL="685800"/>
            <a:endParaRPr lang="en-US" sz="2400">
              <a:latin typeface="Calibri" panose="020F0502020204030204"/>
              <a:ea typeface="Tahoma"/>
              <a:cs typeface="Calibri" panose="020F0502020204030204"/>
            </a:endParaRPr>
          </a:p>
          <a:p>
            <a:endParaRPr lang="en-US" sz="2400">
              <a:latin typeface="Tahoma"/>
              <a:ea typeface="Tahoma"/>
              <a:cs typeface="Tahoma"/>
            </a:endParaRPr>
          </a:p>
        </p:txBody>
      </p:sp>
      <p:pic>
        <p:nvPicPr>
          <p:cNvPr id="21" name="Picture 22" descr="A close up of a flag&#10;&#10;Description generated with very high confidence">
            <a:extLst>
              <a:ext uri="{FF2B5EF4-FFF2-40B4-BE49-F238E27FC236}">
                <a16:creationId xmlns:a16="http://schemas.microsoft.com/office/drawing/2014/main" id="{9600F37E-E311-4E9F-A79D-0B03E8B2246E}"/>
              </a:ext>
            </a:extLst>
          </p:cNvPr>
          <p:cNvPicPr>
            <a:picLocks noChangeAspect="1"/>
          </p:cNvPicPr>
          <p:nvPr/>
        </p:nvPicPr>
        <p:blipFill>
          <a:blip r:embed="rId5"/>
          <a:stretch>
            <a:fillRect/>
          </a:stretch>
        </p:blipFill>
        <p:spPr>
          <a:xfrm>
            <a:off x="6235908" y="2554512"/>
            <a:ext cx="4904282" cy="2560944"/>
          </a:xfrm>
          <a:prstGeom prst="rect">
            <a:avLst/>
          </a:prstGeom>
        </p:spPr>
      </p:pic>
    </p:spTree>
    <p:extLst>
      <p:ext uri="{BB962C8B-B14F-4D97-AF65-F5344CB8AC3E}">
        <p14:creationId xmlns:p14="http://schemas.microsoft.com/office/powerpoint/2010/main" val="3416489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2DE5F416-7D51-6E40-98DE-C9F92B870407}"/>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5" name="Picture 4" descr="A close up of a device&#10;&#10;Description automatically generated">
            <a:extLst>
              <a:ext uri="{FF2B5EF4-FFF2-40B4-BE49-F238E27FC236}">
                <a16:creationId xmlns:a16="http://schemas.microsoft.com/office/drawing/2014/main" id="{6ECFB07B-D09E-C449-9115-4BE59A72A14B}"/>
              </a:ext>
            </a:extLst>
          </p:cNvPr>
          <p:cNvPicPr>
            <a:picLocks noChangeAspect="1"/>
          </p:cNvPicPr>
          <p:nvPr/>
        </p:nvPicPr>
        <p:blipFill>
          <a:blip r:embed="rId3"/>
          <a:stretch>
            <a:fillRect/>
          </a:stretch>
        </p:blipFill>
        <p:spPr>
          <a:xfrm>
            <a:off x="5137678" y="3435429"/>
            <a:ext cx="2175553" cy="2175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A picture containing person, road, sport, woman&#10;&#10;Description automatically generated">
            <a:extLst>
              <a:ext uri="{FF2B5EF4-FFF2-40B4-BE49-F238E27FC236}">
                <a16:creationId xmlns:a16="http://schemas.microsoft.com/office/drawing/2014/main" id="{B8F52204-B2E5-774C-90B7-9F0EAC71296F}"/>
              </a:ext>
            </a:extLst>
          </p:cNvPr>
          <p:cNvPicPr>
            <a:picLocks noChangeAspect="1"/>
          </p:cNvPicPr>
          <p:nvPr/>
        </p:nvPicPr>
        <p:blipFill>
          <a:blip r:embed="rId4"/>
          <a:stretch>
            <a:fillRect/>
          </a:stretch>
        </p:blipFill>
        <p:spPr>
          <a:xfrm>
            <a:off x="838200" y="3429000"/>
            <a:ext cx="3175940" cy="2117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picture containing person, man, young, woman&#10;&#10;Description automatically generated">
            <a:extLst>
              <a:ext uri="{FF2B5EF4-FFF2-40B4-BE49-F238E27FC236}">
                <a16:creationId xmlns:a16="http://schemas.microsoft.com/office/drawing/2014/main" id="{17A927E3-7440-8A45-8F96-63A8EA79351F}"/>
              </a:ext>
            </a:extLst>
          </p:cNvPr>
          <p:cNvPicPr>
            <a:picLocks noChangeAspect="1"/>
          </p:cNvPicPr>
          <p:nvPr/>
        </p:nvPicPr>
        <p:blipFill>
          <a:blip r:embed="rId5"/>
          <a:stretch>
            <a:fillRect/>
          </a:stretch>
        </p:blipFill>
        <p:spPr>
          <a:xfrm>
            <a:off x="8436769" y="3429000"/>
            <a:ext cx="3175940" cy="2100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ontent Placeholder 3">
            <a:extLst>
              <a:ext uri="{FF2B5EF4-FFF2-40B4-BE49-F238E27FC236}">
                <a16:creationId xmlns:a16="http://schemas.microsoft.com/office/drawing/2014/main" id="{ECEDF4B1-C4D5-3E4D-8D3F-7A9E633E15E0}"/>
              </a:ext>
            </a:extLst>
          </p:cNvPr>
          <p:cNvSpPr>
            <a:spLocks noGrp="1"/>
          </p:cNvSpPr>
          <p:nvPr>
            <p:ph sz="half" idx="1"/>
          </p:nvPr>
        </p:nvSpPr>
        <p:spPr>
          <a:xfrm>
            <a:off x="890512" y="1247018"/>
            <a:ext cx="10392718" cy="2783888"/>
          </a:xfrm>
        </p:spPr>
        <p:txBody>
          <a:bodyPr vert="horz" lIns="91440" tIns="45720" rIns="91440" bIns="45720" rtlCol="0" anchor="t">
            <a:normAutofit/>
          </a:bodyPr>
          <a:lstStyle/>
          <a:p>
            <a:pPr marL="0" indent="0" algn="ctr">
              <a:buNone/>
            </a:pPr>
            <a:r>
              <a:rPr lang="en-US" sz="4400">
                <a:latin typeface="Tahoma"/>
                <a:ea typeface="Tahoma"/>
                <a:cs typeface="Tahoma"/>
              </a:rPr>
              <a:t>There is </a:t>
            </a:r>
            <a:r>
              <a:rPr lang="en-US" sz="4400" b="1" i="1">
                <a:solidFill>
                  <a:srgbClr val="CC0035"/>
                </a:solidFill>
                <a:latin typeface="Tahoma"/>
                <a:ea typeface="Tahoma"/>
                <a:cs typeface="Tahoma"/>
              </a:rPr>
              <a:t>no</a:t>
            </a:r>
            <a:r>
              <a:rPr lang="en-US" sz="4400" b="1" i="1">
                <a:latin typeface="Tahoma"/>
                <a:ea typeface="Tahoma"/>
                <a:cs typeface="Tahoma"/>
              </a:rPr>
              <a:t> </a:t>
            </a:r>
            <a:r>
              <a:rPr lang="en-US" sz="4400" b="1" i="1">
                <a:solidFill>
                  <a:srgbClr val="CC0035"/>
                </a:solidFill>
                <a:latin typeface="Tahoma"/>
                <a:ea typeface="Tahoma"/>
                <a:cs typeface="Tahoma"/>
              </a:rPr>
              <a:t>existing analysis</a:t>
            </a:r>
            <a:r>
              <a:rPr lang="en-US" sz="4400">
                <a:solidFill>
                  <a:srgbClr val="CC0035"/>
                </a:solidFill>
                <a:latin typeface="Tahoma"/>
                <a:ea typeface="Tahoma"/>
                <a:cs typeface="Tahoma"/>
              </a:rPr>
              <a:t> </a:t>
            </a:r>
            <a:r>
              <a:rPr lang="en-US" sz="4400">
                <a:latin typeface="Tahoma"/>
                <a:ea typeface="Tahoma"/>
                <a:cs typeface="Tahoma"/>
              </a:rPr>
              <a:t>on</a:t>
            </a:r>
            <a:r>
              <a:rPr lang="en-US" sz="4400" b="1" i="1">
                <a:latin typeface="Tahoma"/>
                <a:ea typeface="Tahoma"/>
                <a:cs typeface="Tahoma"/>
              </a:rPr>
              <a:t> </a:t>
            </a:r>
            <a:r>
              <a:rPr lang="en-US" sz="4400">
                <a:latin typeface="Tahoma"/>
                <a:ea typeface="Tahoma"/>
                <a:cs typeface="Tahoma"/>
              </a:rPr>
              <a:t>the classification of stationary exercises. </a:t>
            </a:r>
            <a:endParaRPr lang="en-US">
              <a:latin typeface="Tahoma"/>
              <a:ea typeface="Tahoma"/>
              <a:cs typeface="Tahoma"/>
            </a:endParaRPr>
          </a:p>
        </p:txBody>
      </p:sp>
      <p:pic>
        <p:nvPicPr>
          <p:cNvPr id="10" name="Picture 9">
            <a:extLst>
              <a:ext uri="{FF2B5EF4-FFF2-40B4-BE49-F238E27FC236}">
                <a16:creationId xmlns:a16="http://schemas.microsoft.com/office/drawing/2014/main" id="{A13E9126-387F-8E41-8831-8CD4CCE2476F}"/>
              </a:ext>
            </a:extLst>
          </p:cNvPr>
          <p:cNvPicPr>
            <a:picLocks noChangeAspect="1"/>
          </p:cNvPicPr>
          <p:nvPr/>
        </p:nvPicPr>
        <p:blipFill>
          <a:blip r:embed="rId6"/>
          <a:stretch>
            <a:fillRect/>
          </a:stretch>
        </p:blipFill>
        <p:spPr>
          <a:xfrm>
            <a:off x="11001627" y="6179392"/>
            <a:ext cx="971672" cy="500411"/>
          </a:xfrm>
          <a:prstGeom prst="rect">
            <a:avLst/>
          </a:prstGeom>
        </p:spPr>
      </p:pic>
      <p:pic>
        <p:nvPicPr>
          <p:cNvPr id="12" name="Picture 8">
            <a:extLst>
              <a:ext uri="{FF2B5EF4-FFF2-40B4-BE49-F238E27FC236}">
                <a16:creationId xmlns:a16="http://schemas.microsoft.com/office/drawing/2014/main" id="{EC7ACB65-7701-A54E-8B60-C120BE322B31}"/>
              </a:ext>
            </a:extLst>
          </p:cNvPr>
          <p:cNvPicPr>
            <a:picLocks noChangeAspect="1"/>
          </p:cNvPicPr>
          <p:nvPr/>
        </p:nvPicPr>
        <p:blipFill>
          <a:blip r:embed="rId7"/>
          <a:stretch>
            <a:fillRect/>
          </a:stretch>
        </p:blipFill>
        <p:spPr>
          <a:xfrm>
            <a:off x="254194" y="6503172"/>
            <a:ext cx="1543281" cy="166335"/>
          </a:xfrm>
          <a:prstGeom prst="rect">
            <a:avLst/>
          </a:prstGeom>
        </p:spPr>
      </p:pic>
    </p:spTree>
    <p:extLst>
      <p:ext uri="{BB962C8B-B14F-4D97-AF65-F5344CB8AC3E}">
        <p14:creationId xmlns:p14="http://schemas.microsoft.com/office/powerpoint/2010/main" val="1264472133"/>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6AE34721-DC5C-E44B-8B0E-44719BB8E0C8}"/>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BEB745F1-09A9-41A9-83AC-07B1055C6681}"/>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A79851-DC51-43C0-A33B-C0F1084338F2}"/>
              </a:ext>
            </a:extLst>
          </p:cNvPr>
          <p:cNvSpPr>
            <a:spLocks noGrp="1"/>
          </p:cNvSpPr>
          <p:nvPr>
            <p:ph type="title"/>
          </p:nvPr>
        </p:nvSpPr>
        <p:spPr>
          <a:xfrm>
            <a:off x="443089" y="386292"/>
            <a:ext cx="10515600" cy="1325563"/>
          </a:xfrm>
        </p:spPr>
        <p:txBody>
          <a:bodyPr/>
          <a:lstStyle/>
          <a:p>
            <a:r>
              <a:rPr lang="en-US" b="1">
                <a:solidFill>
                  <a:schemeClr val="bg1"/>
                </a:solidFill>
                <a:latin typeface="Tahoma"/>
                <a:ea typeface="Krungthep" panose="02000400000000000000" pitchFamily="2" charset="-34"/>
                <a:cs typeface="Krungthep"/>
              </a:rPr>
              <a:t>Commercial Solutions</a:t>
            </a:r>
            <a:endParaRPr lang="en-US" sz="3200" b="1">
              <a:solidFill>
                <a:schemeClr val="bg1"/>
              </a:solidFill>
              <a:latin typeface="Tahoma"/>
              <a:ea typeface="Krungthep" panose="02000400000000000000" pitchFamily="2" charset="-34"/>
              <a:cs typeface="Krungthep" panose="02000400000000000000" pitchFamily="2" charset="-34"/>
            </a:endParaRPr>
          </a:p>
        </p:txBody>
      </p:sp>
      <p:pic>
        <p:nvPicPr>
          <p:cNvPr id="10" name="Picture 9">
            <a:extLst>
              <a:ext uri="{FF2B5EF4-FFF2-40B4-BE49-F238E27FC236}">
                <a16:creationId xmlns:a16="http://schemas.microsoft.com/office/drawing/2014/main" id="{2BB83750-395C-804B-94DF-CBEF8F45A3D2}"/>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1" name="Picture 8">
            <a:extLst>
              <a:ext uri="{FF2B5EF4-FFF2-40B4-BE49-F238E27FC236}">
                <a16:creationId xmlns:a16="http://schemas.microsoft.com/office/drawing/2014/main" id="{72FC810B-8621-C241-90E1-381B3455311B}"/>
              </a:ext>
            </a:extLst>
          </p:cNvPr>
          <p:cNvPicPr>
            <a:picLocks noChangeAspect="1"/>
          </p:cNvPicPr>
          <p:nvPr/>
        </p:nvPicPr>
        <p:blipFill>
          <a:blip r:embed="rId4"/>
          <a:stretch>
            <a:fillRect/>
          </a:stretch>
        </p:blipFill>
        <p:spPr>
          <a:xfrm>
            <a:off x="254194" y="6503172"/>
            <a:ext cx="1543281" cy="166335"/>
          </a:xfrm>
          <a:prstGeom prst="rect">
            <a:avLst/>
          </a:prstGeom>
        </p:spPr>
      </p:pic>
      <p:graphicFrame>
        <p:nvGraphicFramePr>
          <p:cNvPr id="12" name="Table 12">
            <a:extLst>
              <a:ext uri="{FF2B5EF4-FFF2-40B4-BE49-F238E27FC236}">
                <a16:creationId xmlns:a16="http://schemas.microsoft.com/office/drawing/2014/main" id="{394BF0E0-6036-455E-8A2D-92DF748C1B4F}"/>
              </a:ext>
            </a:extLst>
          </p:cNvPr>
          <p:cNvGraphicFramePr>
            <a:graphicFrameLocks noGrp="1"/>
          </p:cNvGraphicFramePr>
          <p:nvPr>
            <p:ph sz="half" idx="2"/>
            <p:extLst>
              <p:ext uri="{D42A27DB-BD31-4B8C-83A1-F6EECF244321}">
                <p14:modId xmlns:p14="http://schemas.microsoft.com/office/powerpoint/2010/main" val="2629716263"/>
              </p:ext>
            </p:extLst>
          </p:nvPr>
        </p:nvGraphicFramePr>
        <p:xfrm>
          <a:off x="1665004" y="2638343"/>
          <a:ext cx="8842746" cy="2494280"/>
        </p:xfrm>
        <a:graphic>
          <a:graphicData uri="http://schemas.openxmlformats.org/drawingml/2006/table">
            <a:tbl>
              <a:tblPr firstRow="1" bandRow="1">
                <a:tableStyleId>{073A0DAA-6AF3-43AB-8588-CEC1D06C72B9}</a:tableStyleId>
              </a:tblPr>
              <a:tblGrid>
                <a:gridCol w="2718954">
                  <a:extLst>
                    <a:ext uri="{9D8B030D-6E8A-4147-A177-3AD203B41FA5}">
                      <a16:colId xmlns:a16="http://schemas.microsoft.com/office/drawing/2014/main" val="1358076725"/>
                    </a:ext>
                  </a:extLst>
                </a:gridCol>
                <a:gridCol w="1702420">
                  <a:extLst>
                    <a:ext uri="{9D8B030D-6E8A-4147-A177-3AD203B41FA5}">
                      <a16:colId xmlns:a16="http://schemas.microsoft.com/office/drawing/2014/main" val="2568880539"/>
                    </a:ext>
                  </a:extLst>
                </a:gridCol>
                <a:gridCol w="2210686">
                  <a:extLst>
                    <a:ext uri="{9D8B030D-6E8A-4147-A177-3AD203B41FA5}">
                      <a16:colId xmlns:a16="http://schemas.microsoft.com/office/drawing/2014/main" val="1588187207"/>
                    </a:ext>
                  </a:extLst>
                </a:gridCol>
                <a:gridCol w="2210686">
                  <a:extLst>
                    <a:ext uri="{9D8B030D-6E8A-4147-A177-3AD203B41FA5}">
                      <a16:colId xmlns:a16="http://schemas.microsoft.com/office/drawing/2014/main" val="1483524564"/>
                    </a:ext>
                  </a:extLst>
                </a:gridCol>
              </a:tblGrid>
              <a:tr h="370840">
                <a:tc>
                  <a:txBody>
                    <a:bodyPr/>
                    <a:lstStyle/>
                    <a:p>
                      <a:pPr algn="ctr"/>
                      <a:r>
                        <a:rPr lang="en-US">
                          <a:latin typeface="Tahoma" panose="020B0604030504040204" pitchFamily="34" charset="0"/>
                          <a:ea typeface="Tahoma" panose="020B0604030504040204" pitchFamily="34" charset="0"/>
                          <a:cs typeface="Tahoma" panose="020B0604030504040204" pitchFamily="34" charset="0"/>
                        </a:rPr>
                        <a:t>Commercial Option</a:t>
                      </a:r>
                    </a:p>
                  </a:txBody>
                  <a:tcPr anchor="ctr"/>
                </a:tc>
                <a:tc>
                  <a:txBody>
                    <a:bodyPr/>
                    <a:lstStyle/>
                    <a:p>
                      <a:pPr algn="ctr"/>
                      <a:r>
                        <a:rPr lang="en-US">
                          <a:latin typeface="Tahoma" panose="020B0604030504040204" pitchFamily="34" charset="0"/>
                          <a:ea typeface="Tahoma" panose="020B0604030504040204" pitchFamily="34" charset="0"/>
                          <a:cs typeface="Tahoma" panose="020B0604030504040204" pitchFamily="34" charset="0"/>
                        </a:rPr>
                        <a:t>Price Range</a:t>
                      </a:r>
                    </a:p>
                  </a:txBody>
                  <a:tcPr anchor="ctr"/>
                </a:tc>
                <a:tc>
                  <a:txBody>
                    <a:bodyPr/>
                    <a:lstStyle/>
                    <a:p>
                      <a:pPr algn="ctr"/>
                      <a:r>
                        <a:rPr lang="en-US">
                          <a:latin typeface="Tahoma" panose="020B0604030504040204" pitchFamily="34" charset="0"/>
                          <a:ea typeface="Tahoma" panose="020B0604030504040204" pitchFamily="34" charset="0"/>
                          <a:cs typeface="Tahoma" panose="020B0604030504040204" pitchFamily="34" charset="0"/>
                        </a:rPr>
                        <a:t>Stationary Capture</a:t>
                      </a:r>
                    </a:p>
                  </a:txBody>
                  <a:tcPr anchor="ctr"/>
                </a:tc>
                <a:tc>
                  <a:txBody>
                    <a:bodyPr/>
                    <a:lstStyle/>
                    <a:p>
                      <a:pPr algn="ctr"/>
                      <a:r>
                        <a:rPr lang="en-US">
                          <a:latin typeface="Tahoma" panose="020B0604030504040204" pitchFamily="34" charset="0"/>
                          <a:ea typeface="Tahoma" panose="020B0604030504040204" pitchFamily="34" charset="0"/>
                          <a:cs typeface="Tahoma" panose="020B0604030504040204" pitchFamily="34" charset="0"/>
                        </a:rPr>
                        <a:t>Capture Mechanism</a:t>
                      </a:r>
                    </a:p>
                  </a:txBody>
                  <a:tcPr anchor="ctr"/>
                </a:tc>
                <a:extLst>
                  <a:ext uri="{0D108BD9-81ED-4DB2-BD59-A6C34878D82A}">
                    <a16:rowId xmlns:a16="http://schemas.microsoft.com/office/drawing/2014/main" val="4098164275"/>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Fitbit</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$50   - $230 </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No</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Heart Rate/GPS</a:t>
                      </a:r>
                    </a:p>
                  </a:txBody>
                  <a:tcPr/>
                </a:tc>
                <a:extLst>
                  <a:ext uri="{0D108BD9-81ED-4DB2-BD59-A6C34878D82A}">
                    <a16:rowId xmlns:a16="http://schemas.microsoft.com/office/drawing/2014/main" val="2912309184"/>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Polar</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$100 - $250</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No</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Heart Rate/GPS</a:t>
                      </a:r>
                    </a:p>
                  </a:txBody>
                  <a:tcPr/>
                </a:tc>
                <a:extLst>
                  <a:ext uri="{0D108BD9-81ED-4DB2-BD59-A6C34878D82A}">
                    <a16:rowId xmlns:a16="http://schemas.microsoft.com/office/drawing/2014/main" val="3962000539"/>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Apple Watch</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$350 - $400</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No</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Heart Rate/GPS</a:t>
                      </a:r>
                    </a:p>
                  </a:txBody>
                  <a:tcPr/>
                </a:tc>
                <a:extLst>
                  <a:ext uri="{0D108BD9-81ED-4DB2-BD59-A6C34878D82A}">
                    <a16:rowId xmlns:a16="http://schemas.microsoft.com/office/drawing/2014/main" val="1760198168"/>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Whoop Strap</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$30/Month</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No</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Heart Rate/GPS</a:t>
                      </a:r>
                    </a:p>
                  </a:txBody>
                  <a:tcPr/>
                </a:tc>
                <a:extLst>
                  <a:ext uri="{0D108BD9-81ED-4DB2-BD59-A6C34878D82A}">
                    <a16:rowId xmlns:a16="http://schemas.microsoft.com/office/drawing/2014/main" val="1986560218"/>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Tonal</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$3000</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Somewhat</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Video/Strain Gauge</a:t>
                      </a:r>
                    </a:p>
                  </a:txBody>
                  <a:tcPr/>
                </a:tc>
                <a:extLst>
                  <a:ext uri="{0D108BD9-81ED-4DB2-BD59-A6C34878D82A}">
                    <a16:rowId xmlns:a16="http://schemas.microsoft.com/office/drawing/2014/main" val="2222949236"/>
                  </a:ext>
                </a:extLst>
              </a:tr>
            </a:tbl>
          </a:graphicData>
        </a:graphic>
      </p:graphicFrame>
    </p:spTree>
    <p:extLst>
      <p:ext uri="{BB962C8B-B14F-4D97-AF65-F5344CB8AC3E}">
        <p14:creationId xmlns:p14="http://schemas.microsoft.com/office/powerpoint/2010/main" val="799456144"/>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8BADDA17-5F5B-40AC-B886-26B2C994C588}"/>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A64BB2FA-BDA1-4025-88E2-B67B384D2D59}"/>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D1E7AD2-858C-F94E-A0F7-D30F07A0F275}"/>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3" name="Picture 8">
            <a:extLst>
              <a:ext uri="{FF2B5EF4-FFF2-40B4-BE49-F238E27FC236}">
                <a16:creationId xmlns:a16="http://schemas.microsoft.com/office/drawing/2014/main" id="{2F58E46C-05DD-E340-B0C4-E1F2F9F58D5A}"/>
              </a:ext>
            </a:extLst>
          </p:cNvPr>
          <p:cNvPicPr>
            <a:picLocks noChangeAspect="1"/>
          </p:cNvPicPr>
          <p:nvPr/>
        </p:nvPicPr>
        <p:blipFill>
          <a:blip r:embed="rId4"/>
          <a:stretch>
            <a:fillRect/>
          </a:stretch>
        </p:blipFill>
        <p:spPr>
          <a:xfrm>
            <a:off x="254194" y="6503172"/>
            <a:ext cx="1543281" cy="166335"/>
          </a:xfrm>
          <a:prstGeom prst="rect">
            <a:avLst/>
          </a:prstGeom>
        </p:spPr>
      </p:pic>
      <p:sp>
        <p:nvSpPr>
          <p:cNvPr id="9" name="Content Placeholder 3">
            <a:extLst>
              <a:ext uri="{FF2B5EF4-FFF2-40B4-BE49-F238E27FC236}">
                <a16:creationId xmlns:a16="http://schemas.microsoft.com/office/drawing/2014/main" id="{3A9FAB00-9244-4C55-8ACE-A8653A4C7848}"/>
              </a:ext>
            </a:extLst>
          </p:cNvPr>
          <p:cNvSpPr>
            <a:spLocks noGrp="1"/>
          </p:cNvSpPr>
          <p:nvPr>
            <p:ph sz="half" idx="1"/>
          </p:nvPr>
        </p:nvSpPr>
        <p:spPr>
          <a:xfrm>
            <a:off x="896758" y="2200088"/>
            <a:ext cx="10377494" cy="3469903"/>
          </a:xfrm>
        </p:spPr>
        <p:txBody>
          <a:bodyPr>
            <a:normAutofit/>
          </a:bodyPr>
          <a:lstStyle/>
          <a:p>
            <a:pPr marL="0" indent="0" algn="ctr">
              <a:buNone/>
            </a:pPr>
            <a:endParaRPr lang="en-US" sz="320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200">
                <a:latin typeface="Tahoma" panose="020B0604030504040204" pitchFamily="34" charset="0"/>
                <a:ea typeface="Tahoma" panose="020B0604030504040204" pitchFamily="34" charset="0"/>
                <a:cs typeface="Tahoma" panose="020B0604030504040204" pitchFamily="34" charset="0"/>
              </a:rPr>
              <a:t>Construct and optimize </a:t>
            </a:r>
            <a:r>
              <a:rPr lang="en-US" sz="3200" b="1">
                <a:latin typeface="Tahoma" panose="020B0604030504040204" pitchFamily="34" charset="0"/>
                <a:ea typeface="Tahoma" panose="020B0604030504040204" pitchFamily="34" charset="0"/>
                <a:cs typeface="Tahoma" panose="020B0604030504040204" pitchFamily="34" charset="0"/>
              </a:rPr>
              <a:t>deep learning models </a:t>
            </a:r>
            <a:br>
              <a:rPr lang="en-US" sz="3200" b="1">
                <a:latin typeface="Tahoma" panose="020B0604030504040204" pitchFamily="34" charset="0"/>
                <a:ea typeface="Tahoma" panose="020B0604030504040204" pitchFamily="34" charset="0"/>
                <a:cs typeface="Tahoma" panose="020B0604030504040204" pitchFamily="34" charset="0"/>
              </a:rPr>
            </a:br>
            <a:r>
              <a:rPr lang="en-US" sz="3200">
                <a:latin typeface="Tahoma" panose="020B0604030504040204" pitchFamily="34" charset="0"/>
                <a:ea typeface="Tahoma" panose="020B0604030504040204" pitchFamily="34" charset="0"/>
                <a:cs typeface="Tahoma" panose="020B0604030504040204" pitchFamily="34" charset="0"/>
              </a:rPr>
              <a:t>for the classification of stationary movement using three Inertial Measurement Unit (IMUs) attached</a:t>
            </a:r>
            <a:br>
              <a:rPr lang="en-US" sz="3200">
                <a:latin typeface="Tahoma" panose="020B0604030504040204" pitchFamily="34" charset="0"/>
                <a:ea typeface="Tahoma" panose="020B0604030504040204" pitchFamily="34" charset="0"/>
                <a:cs typeface="Tahoma" panose="020B0604030504040204" pitchFamily="34" charset="0"/>
              </a:rPr>
            </a:br>
            <a:r>
              <a:rPr lang="en-US" sz="3200">
                <a:latin typeface="Tahoma" panose="020B0604030504040204" pitchFamily="34" charset="0"/>
                <a:ea typeface="Tahoma" panose="020B0604030504040204" pitchFamily="34" charset="0"/>
                <a:cs typeface="Tahoma" panose="020B0604030504040204" pitchFamily="34" charset="0"/>
              </a:rPr>
              <a:t>at the wrist, waist, and ankle.</a:t>
            </a:r>
          </a:p>
        </p:txBody>
      </p:sp>
      <p:sp>
        <p:nvSpPr>
          <p:cNvPr id="6" name="Title 3">
            <a:extLst>
              <a:ext uri="{FF2B5EF4-FFF2-40B4-BE49-F238E27FC236}">
                <a16:creationId xmlns:a16="http://schemas.microsoft.com/office/drawing/2014/main" id="{7AE40995-0D65-4910-B409-D084CC216B72}"/>
              </a:ext>
            </a:extLst>
          </p:cNvPr>
          <p:cNvSpPr txBox="1">
            <a:spLocks/>
          </p:cNvSpPr>
          <p:nvPr/>
        </p:nvSpPr>
        <p:spPr>
          <a:xfrm>
            <a:off x="443089" y="3862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ahoma"/>
                <a:ea typeface="Tahoma"/>
                <a:cs typeface="Tahoma"/>
              </a:rPr>
              <a:t>Our Solution</a:t>
            </a:r>
          </a:p>
        </p:txBody>
      </p:sp>
    </p:spTree>
    <p:extLst>
      <p:ext uri="{BB962C8B-B14F-4D97-AF65-F5344CB8AC3E}">
        <p14:creationId xmlns:p14="http://schemas.microsoft.com/office/powerpoint/2010/main" val="209742354"/>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6AE34721-DC5C-E44B-8B0E-44719BB8E0C8}"/>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BEB745F1-09A9-41A9-83AC-07B1055C6681}"/>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A79851-DC51-43C0-A33B-C0F1084338F2}"/>
              </a:ext>
            </a:extLst>
          </p:cNvPr>
          <p:cNvSpPr>
            <a:spLocks noGrp="1"/>
          </p:cNvSpPr>
          <p:nvPr>
            <p:ph type="title"/>
          </p:nvPr>
        </p:nvSpPr>
        <p:spPr>
          <a:xfrm>
            <a:off x="443089" y="386292"/>
            <a:ext cx="10515600" cy="1325563"/>
          </a:xfrm>
        </p:spPr>
        <p:txBody>
          <a:bodyPr/>
          <a:lstStyle/>
          <a:p>
            <a:r>
              <a:rPr lang="en-US" b="1">
                <a:solidFill>
                  <a:schemeClr val="bg1"/>
                </a:solidFill>
                <a:latin typeface="Tahoma" panose="020B0604030504040204" pitchFamily="34" charset="0"/>
                <a:ea typeface="Tahoma" panose="020B0604030504040204" pitchFamily="34" charset="0"/>
                <a:cs typeface="Tahoma" panose="020B0604030504040204" pitchFamily="34" charset="0"/>
              </a:rPr>
              <a:t>Executive Summary</a:t>
            </a:r>
          </a:p>
        </p:txBody>
      </p:sp>
      <p:pic>
        <p:nvPicPr>
          <p:cNvPr id="10" name="Picture 9">
            <a:extLst>
              <a:ext uri="{FF2B5EF4-FFF2-40B4-BE49-F238E27FC236}">
                <a16:creationId xmlns:a16="http://schemas.microsoft.com/office/drawing/2014/main" id="{2BB83750-395C-804B-94DF-CBEF8F45A3D2}"/>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1" name="Picture 8">
            <a:extLst>
              <a:ext uri="{FF2B5EF4-FFF2-40B4-BE49-F238E27FC236}">
                <a16:creationId xmlns:a16="http://schemas.microsoft.com/office/drawing/2014/main" id="{72FC810B-8621-C241-90E1-381B3455311B}"/>
              </a:ext>
            </a:extLst>
          </p:cNvPr>
          <p:cNvPicPr>
            <a:picLocks noChangeAspect="1"/>
          </p:cNvPicPr>
          <p:nvPr/>
        </p:nvPicPr>
        <p:blipFill>
          <a:blip r:embed="rId4"/>
          <a:stretch>
            <a:fillRect/>
          </a:stretch>
        </p:blipFill>
        <p:spPr>
          <a:xfrm>
            <a:off x="254194" y="6503172"/>
            <a:ext cx="1543281" cy="166335"/>
          </a:xfrm>
          <a:prstGeom prst="rect">
            <a:avLst/>
          </a:prstGeom>
        </p:spPr>
      </p:pic>
      <p:pic>
        <p:nvPicPr>
          <p:cNvPr id="12" name="Picture 2" descr="A person posing for the camera&#10;&#10;Description generated with very high confidence">
            <a:extLst>
              <a:ext uri="{FF2B5EF4-FFF2-40B4-BE49-F238E27FC236}">
                <a16:creationId xmlns:a16="http://schemas.microsoft.com/office/drawing/2014/main" id="{054C6763-1C44-0448-843A-1B990502FB3B}"/>
              </a:ext>
            </a:extLst>
          </p:cNvPr>
          <p:cNvPicPr>
            <a:picLocks noChangeAspect="1"/>
          </p:cNvPicPr>
          <p:nvPr/>
        </p:nvPicPr>
        <p:blipFill>
          <a:blip r:embed="rId5"/>
          <a:stretch>
            <a:fillRect/>
          </a:stretch>
        </p:blipFill>
        <p:spPr>
          <a:xfrm>
            <a:off x="7575185" y="1871293"/>
            <a:ext cx="2119319" cy="4516567"/>
          </a:xfrm>
          <a:prstGeom prst="rect">
            <a:avLst/>
          </a:prstGeom>
        </p:spPr>
      </p:pic>
      <p:sp>
        <p:nvSpPr>
          <p:cNvPr id="7" name="Content Placeholder 4">
            <a:extLst>
              <a:ext uri="{FF2B5EF4-FFF2-40B4-BE49-F238E27FC236}">
                <a16:creationId xmlns:a16="http://schemas.microsoft.com/office/drawing/2014/main" id="{359B70D9-C79F-4716-AB80-129538316BC0}"/>
              </a:ext>
            </a:extLst>
          </p:cNvPr>
          <p:cNvSpPr txBox="1">
            <a:spLocks/>
          </p:cNvSpPr>
          <p:nvPr/>
        </p:nvSpPr>
        <p:spPr>
          <a:xfrm>
            <a:off x="1025834" y="1993292"/>
            <a:ext cx="5589570" cy="43388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Tahoma"/>
                <a:ea typeface="Tahoma"/>
                <a:cs typeface="Tahoma"/>
              </a:rPr>
              <a:t>Opportunity to revolutionize the health and fitness market.</a:t>
            </a:r>
            <a:endParaRPr lang="en-US" sz="2400">
              <a:ea typeface="+mn-lt"/>
              <a:cs typeface="+mn-lt"/>
            </a:endParaRPr>
          </a:p>
          <a:p>
            <a:r>
              <a:rPr lang="en-US" sz="2400">
                <a:latin typeface="Tahoma"/>
                <a:ea typeface="Tahoma"/>
                <a:cs typeface="Tahoma"/>
              </a:rPr>
              <a:t>Generated our own dataset for stationary exercise.</a:t>
            </a:r>
            <a:endParaRPr lang="en-US" sz="2400">
              <a:ea typeface="+mn-lt"/>
              <a:cs typeface="+mn-lt"/>
            </a:endParaRPr>
          </a:p>
          <a:p>
            <a:r>
              <a:rPr lang="en-US" sz="2400">
                <a:latin typeface="Tahoma"/>
                <a:ea typeface="Tahoma"/>
                <a:cs typeface="Tahoma"/>
              </a:rPr>
              <a:t>Built model construction, optimization and validation software.</a:t>
            </a:r>
            <a:endParaRPr lang="en-US" sz="2400">
              <a:ea typeface="+mn-lt"/>
              <a:cs typeface="+mn-lt"/>
            </a:endParaRPr>
          </a:p>
          <a:p>
            <a:r>
              <a:rPr lang="en-US" sz="2400">
                <a:latin typeface="Tahoma"/>
                <a:ea typeface="Tahoma"/>
                <a:cs typeface="Tahoma"/>
              </a:rPr>
              <a:t>Determined most successful model structures for stationary movement.</a:t>
            </a:r>
            <a:endParaRPr lang="en-US" sz="2400">
              <a:ea typeface="+mn-lt"/>
              <a:cs typeface="+mn-lt"/>
            </a:endParaRPr>
          </a:p>
          <a:p>
            <a:endParaRPr lang="en-US" sz="2400">
              <a:ea typeface="+mn-lt"/>
              <a:cs typeface="+mn-lt"/>
            </a:endParaRPr>
          </a:p>
          <a:p>
            <a:endParaRPr lang="en-US" sz="2400">
              <a:ea typeface="+mn-lt"/>
              <a:cs typeface="+mn-lt"/>
            </a:endParaRPr>
          </a:p>
          <a:p>
            <a:endParaRPr lang="en-US">
              <a:ea typeface="+mn-lt"/>
              <a:cs typeface="+mn-lt"/>
            </a:endParaRPr>
          </a:p>
          <a:p>
            <a:pPr>
              <a:buFont typeface="Arial" panose="020B0604020202020204" pitchFamily="34" charset="0"/>
              <a:buChar char="•"/>
            </a:pPr>
            <a:endParaRPr lang="en-US" sz="2400">
              <a:ea typeface="+mn-lt"/>
              <a:cs typeface="+mn-lt"/>
            </a:endParaRPr>
          </a:p>
          <a:p>
            <a:endParaRPr lang="en-US" sz="2400">
              <a:latin typeface="Tahoma"/>
              <a:ea typeface="Tahoma"/>
              <a:cs typeface="Tahoma"/>
            </a:endParaRPr>
          </a:p>
        </p:txBody>
      </p:sp>
    </p:spTree>
    <p:extLst>
      <p:ext uri="{BB962C8B-B14F-4D97-AF65-F5344CB8AC3E}">
        <p14:creationId xmlns:p14="http://schemas.microsoft.com/office/powerpoint/2010/main" val="71627703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6AE34721-DC5C-E44B-8B0E-44719BB8E0C8}"/>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3F210687-960B-4785-AE79-5BC1B35CD29F}"/>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BB83750-395C-804B-94DF-CBEF8F45A3D2}"/>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1" name="Picture 8">
            <a:extLst>
              <a:ext uri="{FF2B5EF4-FFF2-40B4-BE49-F238E27FC236}">
                <a16:creationId xmlns:a16="http://schemas.microsoft.com/office/drawing/2014/main" id="{72FC810B-8621-C241-90E1-381B3455311B}"/>
              </a:ext>
            </a:extLst>
          </p:cNvPr>
          <p:cNvPicPr>
            <a:picLocks noChangeAspect="1"/>
          </p:cNvPicPr>
          <p:nvPr/>
        </p:nvPicPr>
        <p:blipFill>
          <a:blip r:embed="rId4"/>
          <a:stretch>
            <a:fillRect/>
          </a:stretch>
        </p:blipFill>
        <p:spPr>
          <a:xfrm>
            <a:off x="254194" y="6503172"/>
            <a:ext cx="1543281" cy="166335"/>
          </a:xfrm>
          <a:prstGeom prst="rect">
            <a:avLst/>
          </a:prstGeom>
        </p:spPr>
      </p:pic>
      <p:pic>
        <p:nvPicPr>
          <p:cNvPr id="12" name="Picture 11">
            <a:extLst>
              <a:ext uri="{FF2B5EF4-FFF2-40B4-BE49-F238E27FC236}">
                <a16:creationId xmlns:a16="http://schemas.microsoft.com/office/drawing/2014/main" id="{1FAB61FF-4219-4E0C-B6FB-CFBE5BAB44F6}"/>
              </a:ext>
            </a:extLst>
          </p:cNvPr>
          <p:cNvPicPr>
            <a:picLocks noChangeAspect="1"/>
          </p:cNvPicPr>
          <p:nvPr/>
        </p:nvPicPr>
        <p:blipFill rotWithShape="1">
          <a:blip r:embed="rId5"/>
          <a:srcRect l="19542" t="3500" r="18998" b="5567"/>
          <a:stretch/>
        </p:blipFill>
        <p:spPr>
          <a:xfrm>
            <a:off x="7388588" y="1993292"/>
            <a:ext cx="3994267" cy="3647990"/>
          </a:xfrm>
          <a:prstGeom prst="rect">
            <a:avLst/>
          </a:prstGeom>
          <a:ln>
            <a:noFill/>
          </a:ln>
          <a:effectLst>
            <a:softEdge rad="112500"/>
          </a:effectLst>
        </p:spPr>
      </p:pic>
      <p:sp>
        <p:nvSpPr>
          <p:cNvPr id="13" name="TextBox 12">
            <a:extLst>
              <a:ext uri="{FF2B5EF4-FFF2-40B4-BE49-F238E27FC236}">
                <a16:creationId xmlns:a16="http://schemas.microsoft.com/office/drawing/2014/main" id="{759588C7-DA8B-45F9-8618-93106F9258BC}"/>
              </a:ext>
            </a:extLst>
          </p:cNvPr>
          <p:cNvSpPr txBox="1"/>
          <p:nvPr/>
        </p:nvSpPr>
        <p:spPr>
          <a:xfrm>
            <a:off x="7297573" y="5614942"/>
            <a:ext cx="4125610" cy="307777"/>
          </a:xfrm>
          <a:prstGeom prst="rect">
            <a:avLst/>
          </a:prstGeom>
          <a:noFill/>
        </p:spPr>
        <p:txBody>
          <a:bodyPr wrap="square" rtlCol="0">
            <a:spAutoFit/>
          </a:bodyPr>
          <a:lstStyle/>
          <a:p>
            <a:pPr algn="ctr"/>
            <a:r>
              <a:rPr lang="en-US" sz="1400" b="1" err="1">
                <a:latin typeface="Andale Mono" panose="020B0509000000000004" pitchFamily="49" charset="0"/>
              </a:rPr>
              <a:t>Zenshin</a:t>
            </a:r>
            <a:r>
              <a:rPr lang="en-US" sz="1400" b="1">
                <a:latin typeface="Andale Mono" panose="020B0509000000000004" pitchFamily="49" charset="0"/>
              </a:rPr>
              <a:t> LPMS-B2 Sensor</a:t>
            </a:r>
          </a:p>
        </p:txBody>
      </p:sp>
      <p:sp>
        <p:nvSpPr>
          <p:cNvPr id="7" name="Title 3">
            <a:extLst>
              <a:ext uri="{FF2B5EF4-FFF2-40B4-BE49-F238E27FC236}">
                <a16:creationId xmlns:a16="http://schemas.microsoft.com/office/drawing/2014/main" id="{E1164B42-FF72-46AD-B149-5441193CBDA8}"/>
              </a:ext>
            </a:extLst>
          </p:cNvPr>
          <p:cNvSpPr>
            <a:spLocks noGrp="1"/>
          </p:cNvSpPr>
          <p:nvPr>
            <p:ph type="title"/>
          </p:nvPr>
        </p:nvSpPr>
        <p:spPr>
          <a:xfrm>
            <a:off x="443089" y="386292"/>
            <a:ext cx="10515600" cy="1325563"/>
          </a:xfrm>
        </p:spPr>
        <p:txBody>
          <a:bodyPr/>
          <a:lstStyle/>
          <a:p>
            <a:r>
              <a:rPr lang="en-US" b="1">
                <a:solidFill>
                  <a:schemeClr val="bg1"/>
                </a:solidFill>
                <a:latin typeface="Tahoma"/>
                <a:ea typeface="Tahoma"/>
                <a:cs typeface="Tahoma"/>
              </a:rPr>
              <a:t>Experimental Design</a:t>
            </a:r>
            <a:endParaRPr lang="en-US"/>
          </a:p>
        </p:txBody>
      </p:sp>
      <p:sp>
        <p:nvSpPr>
          <p:cNvPr id="17" name="Content Placeholder 4">
            <a:extLst>
              <a:ext uri="{FF2B5EF4-FFF2-40B4-BE49-F238E27FC236}">
                <a16:creationId xmlns:a16="http://schemas.microsoft.com/office/drawing/2014/main" id="{2C0BDC20-2012-49EE-A9F6-A7E3D667A447}"/>
              </a:ext>
            </a:extLst>
          </p:cNvPr>
          <p:cNvSpPr txBox="1">
            <a:spLocks/>
          </p:cNvSpPr>
          <p:nvPr/>
        </p:nvSpPr>
        <p:spPr>
          <a:xfrm>
            <a:off x="1025834" y="1993292"/>
            <a:ext cx="5589570" cy="43388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Tahoma"/>
                <a:ea typeface="Tahoma"/>
                <a:cs typeface="Tahoma"/>
              </a:rPr>
              <a:t>Sensors placed on left wrist, waist, right ankle</a:t>
            </a:r>
            <a:endParaRPr lang="en-US" sz="2400">
              <a:ea typeface="+mn-lt"/>
              <a:cs typeface="+mn-lt"/>
            </a:endParaRPr>
          </a:p>
          <a:p>
            <a:r>
              <a:rPr lang="en-US" sz="2400">
                <a:latin typeface="Tahoma"/>
                <a:ea typeface="Tahoma"/>
                <a:cs typeface="Tahoma"/>
              </a:rPr>
              <a:t>Magnetometer and gyroscope calibrated before every session.</a:t>
            </a:r>
          </a:p>
          <a:p>
            <a:r>
              <a:rPr lang="en-US" sz="2400">
                <a:latin typeface="Tahoma"/>
                <a:ea typeface="Tahoma"/>
                <a:cs typeface="Tahoma"/>
              </a:rPr>
              <a:t>Data collected at 400HZ</a:t>
            </a:r>
            <a:endParaRPr lang="en-US" sz="2400">
              <a:ea typeface="+mn-lt"/>
              <a:cs typeface="+mn-lt"/>
            </a:endParaRPr>
          </a:p>
          <a:p>
            <a:r>
              <a:rPr lang="en-US" sz="2400">
                <a:latin typeface="Tahoma"/>
                <a:ea typeface="Tahoma"/>
                <a:cs typeface="Tahoma"/>
              </a:rPr>
              <a:t>Each movement done 25 times per subject</a:t>
            </a:r>
            <a:endParaRPr lang="en-US" sz="2400">
              <a:ea typeface="+mn-lt"/>
              <a:cs typeface="+mn-lt"/>
            </a:endParaRPr>
          </a:p>
          <a:p>
            <a:r>
              <a:rPr lang="en-US" sz="2400">
                <a:latin typeface="Tahoma"/>
                <a:ea typeface="Tahoma"/>
                <a:cs typeface="Tahoma"/>
              </a:rPr>
              <a:t>Each movement saved in separate CSV file to be combined in preprocessing.</a:t>
            </a:r>
            <a:endParaRPr lang="en-US" sz="2400">
              <a:ea typeface="+mn-lt"/>
              <a:cs typeface="+mn-lt"/>
            </a:endParaRPr>
          </a:p>
          <a:p>
            <a:pPr lvl="1"/>
            <a:endParaRPr lang="en-US" sz="2400">
              <a:ea typeface="+mn-lt"/>
              <a:cs typeface="+mn-lt"/>
            </a:endParaRPr>
          </a:p>
          <a:p>
            <a:pPr lvl="1"/>
            <a:endParaRPr lang="en-US">
              <a:ea typeface="+mn-lt"/>
              <a:cs typeface="+mn-lt"/>
            </a:endParaRPr>
          </a:p>
          <a:p>
            <a:pPr marL="685800">
              <a:buFont typeface="Arial" panose="020B0604020202020204" pitchFamily="34" charset="0"/>
              <a:buChar char="•"/>
            </a:pPr>
            <a:endParaRPr lang="en-US" sz="2400">
              <a:ea typeface="+mn-lt"/>
              <a:cs typeface="+mn-lt"/>
            </a:endParaRPr>
          </a:p>
          <a:p>
            <a:endParaRPr lang="en-US" sz="2400">
              <a:latin typeface="Tahoma"/>
              <a:ea typeface="Tahoma"/>
              <a:cs typeface="Tahoma"/>
            </a:endParaRPr>
          </a:p>
        </p:txBody>
      </p:sp>
    </p:spTree>
    <p:extLst>
      <p:ext uri="{BB962C8B-B14F-4D97-AF65-F5344CB8AC3E}">
        <p14:creationId xmlns:p14="http://schemas.microsoft.com/office/powerpoint/2010/main" val="341907291"/>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a:extLst>
              <a:ext uri="{FF2B5EF4-FFF2-40B4-BE49-F238E27FC236}">
                <a16:creationId xmlns:a16="http://schemas.microsoft.com/office/drawing/2014/main" id="{4026B063-6C21-624B-90F0-5951B893398A}"/>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567BD2A4-62CE-4EB5-B91A-3923D71236BF}"/>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9CC4D5-64C2-A34F-B911-F152259F6EEE}"/>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4" name="Picture 8">
            <a:extLst>
              <a:ext uri="{FF2B5EF4-FFF2-40B4-BE49-F238E27FC236}">
                <a16:creationId xmlns:a16="http://schemas.microsoft.com/office/drawing/2014/main" id="{25AE8321-4328-FF4B-83E8-1AC2B98BF16C}"/>
              </a:ext>
            </a:extLst>
          </p:cNvPr>
          <p:cNvPicPr>
            <a:picLocks noChangeAspect="1"/>
          </p:cNvPicPr>
          <p:nvPr/>
        </p:nvPicPr>
        <p:blipFill>
          <a:blip r:embed="rId4"/>
          <a:stretch>
            <a:fillRect/>
          </a:stretch>
        </p:blipFill>
        <p:spPr>
          <a:xfrm>
            <a:off x="254194" y="6503172"/>
            <a:ext cx="1543281" cy="166335"/>
          </a:xfrm>
          <a:prstGeom prst="rect">
            <a:avLst/>
          </a:prstGeom>
        </p:spPr>
      </p:pic>
      <p:sp>
        <p:nvSpPr>
          <p:cNvPr id="8" name="Title 3">
            <a:extLst>
              <a:ext uri="{FF2B5EF4-FFF2-40B4-BE49-F238E27FC236}">
                <a16:creationId xmlns:a16="http://schemas.microsoft.com/office/drawing/2014/main" id="{2660CDB5-EB4D-486F-8128-BA2EE005D516}"/>
              </a:ext>
            </a:extLst>
          </p:cNvPr>
          <p:cNvSpPr>
            <a:spLocks noGrp="1"/>
          </p:cNvSpPr>
          <p:nvPr>
            <p:ph type="title"/>
          </p:nvPr>
        </p:nvSpPr>
        <p:spPr>
          <a:xfrm>
            <a:off x="443089" y="386292"/>
            <a:ext cx="10515600" cy="1325563"/>
          </a:xfrm>
        </p:spPr>
        <p:txBody>
          <a:bodyPr/>
          <a:lstStyle/>
          <a:p>
            <a:r>
              <a:rPr lang="en-US" b="1">
                <a:solidFill>
                  <a:schemeClr val="bg1"/>
                </a:solidFill>
                <a:latin typeface="Tahoma"/>
                <a:ea typeface="Tahoma"/>
                <a:cs typeface="Tahoma"/>
              </a:rPr>
              <a:t>Data</a:t>
            </a:r>
            <a:endParaRPr lang="en-US"/>
          </a:p>
        </p:txBody>
      </p:sp>
      <p:sp>
        <p:nvSpPr>
          <p:cNvPr id="9" name="Content Placeholder 4">
            <a:extLst>
              <a:ext uri="{FF2B5EF4-FFF2-40B4-BE49-F238E27FC236}">
                <a16:creationId xmlns:a16="http://schemas.microsoft.com/office/drawing/2014/main" id="{AAC055D9-E7A3-4DB5-967C-5556A75C408A}"/>
              </a:ext>
            </a:extLst>
          </p:cNvPr>
          <p:cNvSpPr txBox="1">
            <a:spLocks/>
          </p:cNvSpPr>
          <p:nvPr/>
        </p:nvSpPr>
        <p:spPr>
          <a:xfrm>
            <a:off x="1025834" y="1828054"/>
            <a:ext cx="7126060" cy="464365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latin typeface="Tahoma"/>
                <a:ea typeface="Tahoma"/>
                <a:cs typeface="Tahoma"/>
              </a:rPr>
              <a:t>254,606</a:t>
            </a:r>
            <a:r>
              <a:rPr lang="en-US" sz="2400">
                <a:latin typeface="Tahoma"/>
                <a:ea typeface="Tahoma"/>
                <a:cs typeface="Tahoma"/>
              </a:rPr>
              <a:t> rows </a:t>
            </a:r>
            <a:endParaRPr lang="en-US" sz="2400">
              <a:ea typeface="+mn-lt"/>
              <a:cs typeface="+mn-lt"/>
            </a:endParaRPr>
          </a:p>
          <a:p>
            <a:r>
              <a:rPr lang="en-US" sz="2400" b="1">
                <a:latin typeface="Tahoma"/>
                <a:ea typeface="Tahoma"/>
                <a:cs typeface="Tahoma"/>
              </a:rPr>
              <a:t>62</a:t>
            </a:r>
            <a:r>
              <a:rPr lang="en-US" sz="2400">
                <a:latin typeface="Tahoma"/>
                <a:ea typeface="Tahoma"/>
                <a:cs typeface="Tahoma"/>
              </a:rPr>
              <a:t> columns</a:t>
            </a:r>
            <a:endParaRPr lang="en-US" sz="2400">
              <a:ea typeface="+mn-lt"/>
              <a:cs typeface="+mn-lt"/>
            </a:endParaRPr>
          </a:p>
          <a:p>
            <a:r>
              <a:rPr lang="en-US" sz="2400" b="1">
                <a:latin typeface="Tahoma"/>
                <a:ea typeface="Tahoma"/>
                <a:cs typeface="Tahoma"/>
              </a:rPr>
              <a:t>28</a:t>
            </a:r>
            <a:r>
              <a:rPr lang="en-US" sz="2400">
                <a:latin typeface="Tahoma"/>
                <a:ea typeface="Tahoma"/>
                <a:cs typeface="Tahoma"/>
              </a:rPr>
              <a:t> Participants</a:t>
            </a:r>
            <a:endParaRPr lang="en-US" sz="2400">
              <a:ea typeface="+mn-lt"/>
              <a:cs typeface="+mn-lt"/>
            </a:endParaRPr>
          </a:p>
          <a:p>
            <a:r>
              <a:rPr lang="en-US" sz="2400" b="1">
                <a:latin typeface="Tahoma"/>
                <a:ea typeface="Tahoma"/>
                <a:cs typeface="Tahoma"/>
              </a:rPr>
              <a:t>12</a:t>
            </a:r>
            <a:r>
              <a:rPr lang="en-US" sz="2400">
                <a:latin typeface="Tahoma"/>
                <a:ea typeface="Tahoma"/>
                <a:cs typeface="Tahoma"/>
              </a:rPr>
              <a:t> Male, </a:t>
            </a:r>
            <a:r>
              <a:rPr lang="en-US" sz="2400" b="1">
                <a:latin typeface="Tahoma"/>
                <a:ea typeface="Tahoma"/>
                <a:cs typeface="Tahoma"/>
              </a:rPr>
              <a:t>16</a:t>
            </a:r>
            <a:r>
              <a:rPr lang="en-US" sz="2400">
                <a:latin typeface="Tahoma"/>
                <a:ea typeface="Tahoma"/>
                <a:cs typeface="Tahoma"/>
              </a:rPr>
              <a:t> Female</a:t>
            </a:r>
            <a:endParaRPr lang="en-US" sz="2400">
              <a:ea typeface="+mn-lt"/>
              <a:cs typeface="+mn-lt"/>
            </a:endParaRPr>
          </a:p>
          <a:p>
            <a:r>
              <a:rPr lang="en-US" sz="2400">
                <a:latin typeface="Tahoma"/>
                <a:ea typeface="Tahoma"/>
                <a:cs typeface="Tahoma"/>
              </a:rPr>
              <a:t>Age Range: </a:t>
            </a:r>
            <a:r>
              <a:rPr lang="en-US" sz="2400" b="1">
                <a:latin typeface="Tahoma"/>
                <a:ea typeface="Tahoma"/>
                <a:cs typeface="Tahoma"/>
              </a:rPr>
              <a:t>20-65</a:t>
            </a:r>
            <a:r>
              <a:rPr lang="en-US" sz="2400">
                <a:latin typeface="Tahoma"/>
                <a:ea typeface="Tahoma"/>
                <a:cs typeface="Tahoma"/>
              </a:rPr>
              <a:t> years</a:t>
            </a:r>
            <a:endParaRPr lang="en-US" sz="2400">
              <a:ea typeface="+mn-lt"/>
              <a:cs typeface="+mn-lt"/>
            </a:endParaRPr>
          </a:p>
          <a:p>
            <a:r>
              <a:rPr lang="en-US" sz="2400">
                <a:latin typeface="Tahoma"/>
                <a:ea typeface="Tahoma"/>
                <a:cs typeface="Tahoma"/>
              </a:rPr>
              <a:t>Height Range: </a:t>
            </a:r>
            <a:br>
              <a:rPr lang="en-US" sz="2400">
                <a:latin typeface="Tahoma"/>
                <a:ea typeface="Tahoma"/>
                <a:cs typeface="Tahoma"/>
              </a:rPr>
            </a:br>
            <a:r>
              <a:rPr lang="en-US" sz="2400" b="1">
                <a:latin typeface="Tahoma"/>
                <a:ea typeface="Tahoma"/>
                <a:cs typeface="Tahoma"/>
              </a:rPr>
              <a:t>61” – 76”</a:t>
            </a:r>
            <a:r>
              <a:rPr lang="en-US" sz="2400">
                <a:latin typeface="Tahoma"/>
                <a:ea typeface="Tahoma"/>
                <a:cs typeface="Tahoma"/>
              </a:rPr>
              <a:t>   (inches) </a:t>
            </a:r>
            <a:br>
              <a:rPr lang="en-US" sz="2400">
                <a:latin typeface="Tahoma"/>
                <a:ea typeface="Tahoma"/>
                <a:cs typeface="Tahoma"/>
              </a:rPr>
            </a:br>
            <a:r>
              <a:rPr lang="en-US" sz="2400" b="1">
                <a:latin typeface="Tahoma"/>
                <a:ea typeface="Tahoma"/>
                <a:cs typeface="Tahoma"/>
              </a:rPr>
              <a:t>5’1” – 6’4”</a:t>
            </a:r>
            <a:r>
              <a:rPr lang="en-US" sz="2400">
                <a:latin typeface="Tahoma"/>
                <a:ea typeface="Tahoma"/>
                <a:cs typeface="Tahoma"/>
              </a:rPr>
              <a:t> (ft-inches)</a:t>
            </a:r>
            <a:endParaRPr lang="en-US" sz="2400">
              <a:ea typeface="+mn-lt"/>
              <a:cs typeface="+mn-lt"/>
            </a:endParaRPr>
          </a:p>
          <a:p>
            <a:r>
              <a:rPr lang="en-US">
                <a:latin typeface="Tahoma"/>
                <a:ea typeface="Tahoma"/>
                <a:cs typeface="Tahoma"/>
              </a:rPr>
              <a:t>Movements:</a:t>
            </a:r>
            <a:br>
              <a:rPr lang="en-US">
                <a:ea typeface="+mn-lt"/>
                <a:cs typeface="+mn-lt"/>
              </a:rPr>
            </a:br>
            <a:r>
              <a:rPr lang="en-US">
                <a:ea typeface="+mn-lt"/>
                <a:cs typeface="+mn-lt"/>
              </a:rPr>
              <a:t>	</a:t>
            </a:r>
            <a:r>
              <a:rPr lang="en-US" sz="1800" b="1">
                <a:latin typeface="Tahoma"/>
                <a:ea typeface="Tahoma"/>
                <a:cs typeface="Tahoma"/>
              </a:rPr>
              <a:t>Air Squats</a:t>
            </a:r>
            <a:br>
              <a:rPr lang="en-US" sz="1800" b="1">
                <a:latin typeface="Tahoma"/>
                <a:ea typeface="Tahoma"/>
                <a:cs typeface="Tahoma"/>
              </a:rPr>
            </a:br>
            <a:r>
              <a:rPr lang="en-US" sz="1800" b="1">
                <a:latin typeface="Tahoma"/>
                <a:ea typeface="Tahoma"/>
                <a:cs typeface="Tahoma"/>
              </a:rPr>
              <a:t>	Jumping Jacks</a:t>
            </a:r>
            <a:br>
              <a:rPr lang="en-US" sz="1800" b="1">
                <a:latin typeface="Tahoma"/>
                <a:ea typeface="Tahoma"/>
                <a:cs typeface="Tahoma"/>
              </a:rPr>
            </a:br>
            <a:r>
              <a:rPr lang="en-US" sz="1800" b="1">
                <a:latin typeface="Tahoma"/>
                <a:ea typeface="Tahoma"/>
                <a:cs typeface="Tahoma"/>
              </a:rPr>
              <a:t>	Kettlebell Swings</a:t>
            </a:r>
          </a:p>
          <a:p>
            <a:endParaRPr lang="en-US" sz="2400">
              <a:latin typeface="Tahoma"/>
              <a:ea typeface="Tahoma"/>
              <a:cs typeface="Tahoma"/>
            </a:endParaRPr>
          </a:p>
        </p:txBody>
      </p:sp>
      <p:pic>
        <p:nvPicPr>
          <p:cNvPr id="2" name="Picture 3" descr="A screenshot of a cell phone&#10;&#10;Description generated with high confidence">
            <a:extLst>
              <a:ext uri="{FF2B5EF4-FFF2-40B4-BE49-F238E27FC236}">
                <a16:creationId xmlns:a16="http://schemas.microsoft.com/office/drawing/2014/main" id="{657522E7-D714-4709-9A4E-BBFF3BE3B9D9}"/>
              </a:ext>
            </a:extLst>
          </p:cNvPr>
          <p:cNvPicPr>
            <a:picLocks noChangeAspect="1"/>
          </p:cNvPicPr>
          <p:nvPr/>
        </p:nvPicPr>
        <p:blipFill>
          <a:blip r:embed="rId5"/>
          <a:stretch>
            <a:fillRect/>
          </a:stretch>
        </p:blipFill>
        <p:spPr>
          <a:xfrm>
            <a:off x="5773711" y="1949714"/>
            <a:ext cx="5154118" cy="3870474"/>
          </a:xfrm>
          <a:prstGeom prst="rect">
            <a:avLst/>
          </a:prstGeom>
        </p:spPr>
      </p:pic>
      <p:sp>
        <p:nvSpPr>
          <p:cNvPr id="3" name="TextBox 2">
            <a:extLst>
              <a:ext uri="{FF2B5EF4-FFF2-40B4-BE49-F238E27FC236}">
                <a16:creationId xmlns:a16="http://schemas.microsoft.com/office/drawing/2014/main" id="{6AC5B5AC-BFE5-40D8-BAF8-49C21C0FD2DC}"/>
              </a:ext>
            </a:extLst>
          </p:cNvPr>
          <p:cNvSpPr txBox="1"/>
          <p:nvPr/>
        </p:nvSpPr>
        <p:spPr>
          <a:xfrm>
            <a:off x="7481045" y="5852153"/>
            <a:ext cx="2582263" cy="369332"/>
          </a:xfrm>
          <a:prstGeom prst="rect">
            <a:avLst/>
          </a:prstGeom>
          <a:noFill/>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Acceleration</a:t>
            </a:r>
            <a:r>
              <a:rPr lang="en-US">
                <a:latin typeface="Tahoma" panose="020B0604030504040204" pitchFamily="34" charset="0"/>
                <a:ea typeface="Tahoma" panose="020B0604030504040204" pitchFamily="34" charset="0"/>
                <a:cs typeface="Tahoma" panose="020B0604030504040204" pitchFamily="34" charset="0"/>
              </a:rPr>
              <a:t> (m/s²)</a:t>
            </a:r>
          </a:p>
        </p:txBody>
      </p:sp>
      <p:sp>
        <p:nvSpPr>
          <p:cNvPr id="4" name="TextBox 3">
            <a:extLst>
              <a:ext uri="{FF2B5EF4-FFF2-40B4-BE49-F238E27FC236}">
                <a16:creationId xmlns:a16="http://schemas.microsoft.com/office/drawing/2014/main" id="{70F38591-D0BD-4407-8197-A59E1C2E54DB}"/>
              </a:ext>
            </a:extLst>
          </p:cNvPr>
          <p:cNvSpPr txBox="1"/>
          <p:nvPr/>
        </p:nvSpPr>
        <p:spPr>
          <a:xfrm>
            <a:off x="6820678" y="1668283"/>
            <a:ext cx="2995126" cy="515080"/>
          </a:xfrm>
          <a:prstGeom prst="rect">
            <a:avLst/>
          </a:prstGeom>
          <a:solidFill>
            <a:schemeClr val="bg1"/>
          </a:solidFill>
        </p:spPr>
        <p:txBody>
          <a:bodyPr wrap="square" rtlCol="0">
            <a:spAutoFit/>
          </a:bodyPr>
          <a:lstStyle/>
          <a:p>
            <a:endParaRPr lang="en-US"/>
          </a:p>
        </p:txBody>
      </p:sp>
      <p:sp>
        <p:nvSpPr>
          <p:cNvPr id="6" name="TextBox 5">
            <a:extLst>
              <a:ext uri="{FF2B5EF4-FFF2-40B4-BE49-F238E27FC236}">
                <a16:creationId xmlns:a16="http://schemas.microsoft.com/office/drawing/2014/main" id="{E845AA13-2BA0-41CA-BE8D-A4824C288E58}"/>
              </a:ext>
            </a:extLst>
          </p:cNvPr>
          <p:cNvSpPr txBox="1"/>
          <p:nvPr/>
        </p:nvSpPr>
        <p:spPr>
          <a:xfrm>
            <a:off x="5524089" y="1765983"/>
            <a:ext cx="5906278" cy="338554"/>
          </a:xfrm>
          <a:prstGeom prst="rect">
            <a:avLst/>
          </a:prstGeom>
          <a:noFill/>
        </p:spPr>
        <p:txBody>
          <a:bodyPr wrap="square" rtlCol="0" anchor="t">
            <a:spAutoFit/>
          </a:bodyPr>
          <a:lstStyle/>
          <a:p>
            <a:r>
              <a:rPr lang="en-US" sz="1600">
                <a:latin typeface="Tahoma"/>
                <a:ea typeface="Tahoma"/>
                <a:cs typeface="Tahoma"/>
              </a:rPr>
              <a:t>Density Plot of Jumping Jack Acceleration across all Sensors</a:t>
            </a:r>
          </a:p>
        </p:txBody>
      </p:sp>
    </p:spTree>
    <p:extLst>
      <p:ext uri="{BB962C8B-B14F-4D97-AF65-F5344CB8AC3E}">
        <p14:creationId xmlns:p14="http://schemas.microsoft.com/office/powerpoint/2010/main" val="1810657033"/>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a:extLst>
              <a:ext uri="{FF2B5EF4-FFF2-40B4-BE49-F238E27FC236}">
                <a16:creationId xmlns:a16="http://schemas.microsoft.com/office/drawing/2014/main" id="{246D21B3-81B3-E04A-BA55-3D3EF809BFEF}"/>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9F29CC05-71D8-4B19-BBC5-4DA21A53E1C2}"/>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3896CA0-BFC6-EA41-8821-466BF3E35CC0}"/>
              </a:ext>
            </a:extLst>
          </p:cNvPr>
          <p:cNvPicPr>
            <a:picLocks noChangeAspect="1"/>
          </p:cNvPicPr>
          <p:nvPr/>
        </p:nvPicPr>
        <p:blipFill>
          <a:blip r:embed="rId3"/>
          <a:stretch>
            <a:fillRect/>
          </a:stretch>
        </p:blipFill>
        <p:spPr>
          <a:xfrm>
            <a:off x="11001627" y="6179392"/>
            <a:ext cx="971672" cy="500411"/>
          </a:xfrm>
          <a:prstGeom prst="rect">
            <a:avLst/>
          </a:prstGeom>
        </p:spPr>
      </p:pic>
      <p:pic>
        <p:nvPicPr>
          <p:cNvPr id="19" name="Picture 8">
            <a:extLst>
              <a:ext uri="{FF2B5EF4-FFF2-40B4-BE49-F238E27FC236}">
                <a16:creationId xmlns:a16="http://schemas.microsoft.com/office/drawing/2014/main" id="{1C58C8FC-1DA4-D348-99C1-07CAB1EB1060}"/>
              </a:ext>
            </a:extLst>
          </p:cNvPr>
          <p:cNvPicPr>
            <a:picLocks noChangeAspect="1"/>
          </p:cNvPicPr>
          <p:nvPr/>
        </p:nvPicPr>
        <p:blipFill>
          <a:blip r:embed="rId4"/>
          <a:stretch>
            <a:fillRect/>
          </a:stretch>
        </p:blipFill>
        <p:spPr>
          <a:xfrm>
            <a:off x="254194" y="6503172"/>
            <a:ext cx="1543281" cy="166335"/>
          </a:xfrm>
          <a:prstGeom prst="rect">
            <a:avLst/>
          </a:prstGeom>
        </p:spPr>
      </p:pic>
      <p:sp>
        <p:nvSpPr>
          <p:cNvPr id="6" name="Title 3">
            <a:extLst>
              <a:ext uri="{FF2B5EF4-FFF2-40B4-BE49-F238E27FC236}">
                <a16:creationId xmlns:a16="http://schemas.microsoft.com/office/drawing/2014/main" id="{37F0CEC4-F2FC-4438-8C5C-0C023095B918}"/>
              </a:ext>
            </a:extLst>
          </p:cNvPr>
          <p:cNvSpPr>
            <a:spLocks noGrp="1"/>
          </p:cNvSpPr>
          <p:nvPr>
            <p:ph type="title"/>
          </p:nvPr>
        </p:nvSpPr>
        <p:spPr>
          <a:xfrm>
            <a:off x="443089" y="386292"/>
            <a:ext cx="10777927" cy="1325563"/>
          </a:xfrm>
        </p:spPr>
        <p:txBody>
          <a:bodyPr>
            <a:normAutofit/>
          </a:bodyPr>
          <a:lstStyle/>
          <a:p>
            <a:r>
              <a:rPr lang="en-US" b="1">
                <a:solidFill>
                  <a:schemeClr val="bg1"/>
                </a:solidFill>
                <a:latin typeface="Tahoma"/>
                <a:ea typeface="Tahoma"/>
                <a:cs typeface="Tahoma"/>
              </a:rPr>
              <a:t>Model Construction and Optimization</a:t>
            </a:r>
            <a:endParaRPr lang="en-US">
              <a:solidFill>
                <a:schemeClr val="bg1"/>
              </a:solidFill>
              <a:cs typeface="Calibri Light"/>
            </a:endParaRPr>
          </a:p>
        </p:txBody>
      </p:sp>
      <p:pic>
        <p:nvPicPr>
          <p:cNvPr id="4" name="Picture 4" descr="A screenshot of a cell phone&#10;&#10;Description generated with very high confidence">
            <a:extLst>
              <a:ext uri="{FF2B5EF4-FFF2-40B4-BE49-F238E27FC236}">
                <a16:creationId xmlns:a16="http://schemas.microsoft.com/office/drawing/2014/main" id="{9E406679-8882-44D1-BABE-85711612EFD8}"/>
              </a:ext>
            </a:extLst>
          </p:cNvPr>
          <p:cNvPicPr>
            <a:picLocks noChangeAspect="1"/>
          </p:cNvPicPr>
          <p:nvPr/>
        </p:nvPicPr>
        <p:blipFill>
          <a:blip r:embed="rId5"/>
          <a:stretch>
            <a:fillRect/>
          </a:stretch>
        </p:blipFill>
        <p:spPr>
          <a:xfrm>
            <a:off x="3857315" y="1666136"/>
            <a:ext cx="4454577" cy="4987269"/>
          </a:xfrm>
          <a:prstGeom prst="rect">
            <a:avLst/>
          </a:prstGeom>
        </p:spPr>
      </p:pic>
    </p:spTree>
    <p:extLst>
      <p:ext uri="{BB962C8B-B14F-4D97-AF65-F5344CB8AC3E}">
        <p14:creationId xmlns:p14="http://schemas.microsoft.com/office/powerpoint/2010/main" val="2631407732"/>
      </p:ext>
    </p:extLst>
  </p:cSld>
  <p:clrMapOvr>
    <a:masterClrMapping/>
  </p:clrMapOvr>
  <mc:AlternateContent xmlns:mc="http://schemas.openxmlformats.org/markup-compatibility/2006" xmlns:p14="http://schemas.microsoft.com/office/powerpoint/2010/main">
    <mc:Choice Requires="p14">
      <p:transition spd="slow" p14:dur="2000" advClick="0" advTm="71000"/>
    </mc:Choice>
    <mc:Fallback xmlns="">
      <p:transition spd="slow" advClick="0" advTm="7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a:extLst>
              <a:ext uri="{FF2B5EF4-FFF2-40B4-BE49-F238E27FC236}">
                <a16:creationId xmlns:a16="http://schemas.microsoft.com/office/drawing/2014/main" id="{78F1128F-58C5-0646-9EC1-86FCE70FA00A}"/>
              </a:ext>
            </a:extLst>
          </p:cNvPr>
          <p:cNvSpPr/>
          <p:nvPr/>
        </p:nvSpPr>
        <p:spPr>
          <a:xfrm>
            <a:off x="66053" y="68422"/>
            <a:ext cx="12039300" cy="6729456"/>
          </a:xfrm>
          <a:prstGeom prst="frame">
            <a:avLst>
              <a:gd name="adj1" fmla="val 1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3" name="Picture 3" descr="A close up of a logo&#10;&#10;Description generated with very high confidence">
            <a:extLst>
              <a:ext uri="{FF2B5EF4-FFF2-40B4-BE49-F238E27FC236}">
                <a16:creationId xmlns:a16="http://schemas.microsoft.com/office/drawing/2014/main" id="{D1A81ECC-AF9A-4EF4-ABD1-F53C2210FBC2}"/>
              </a:ext>
            </a:extLst>
          </p:cNvPr>
          <p:cNvPicPr>
            <a:picLocks noChangeAspect="1"/>
          </p:cNvPicPr>
          <p:nvPr/>
        </p:nvPicPr>
        <p:blipFill>
          <a:blip r:embed="rId3"/>
          <a:stretch>
            <a:fillRect/>
          </a:stretch>
        </p:blipFill>
        <p:spPr>
          <a:xfrm>
            <a:off x="5324006" y="1854049"/>
            <a:ext cx="6190936" cy="4499016"/>
          </a:xfrm>
          <a:prstGeom prst="rect">
            <a:avLst/>
          </a:prstGeom>
        </p:spPr>
      </p:pic>
      <p:sp>
        <p:nvSpPr>
          <p:cNvPr id="2" name="Rectangle 1">
            <a:extLst>
              <a:ext uri="{FF2B5EF4-FFF2-40B4-BE49-F238E27FC236}">
                <a16:creationId xmlns:a16="http://schemas.microsoft.com/office/drawing/2014/main" id="{B390C0F4-A98F-4FF3-941D-6EC01B49A44C}"/>
              </a:ext>
            </a:extLst>
          </p:cNvPr>
          <p:cNvSpPr/>
          <p:nvPr/>
        </p:nvSpPr>
        <p:spPr>
          <a:xfrm>
            <a:off x="2876" y="470140"/>
            <a:ext cx="12191999" cy="112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058B329-1ED5-FB4F-892B-774EC1A08153}"/>
              </a:ext>
            </a:extLst>
          </p:cNvPr>
          <p:cNvPicPr>
            <a:picLocks noChangeAspect="1"/>
          </p:cNvPicPr>
          <p:nvPr/>
        </p:nvPicPr>
        <p:blipFill>
          <a:blip r:embed="rId4"/>
          <a:stretch>
            <a:fillRect/>
          </a:stretch>
        </p:blipFill>
        <p:spPr>
          <a:xfrm>
            <a:off x="11001627" y="6179392"/>
            <a:ext cx="971672" cy="500411"/>
          </a:xfrm>
          <a:prstGeom prst="rect">
            <a:avLst/>
          </a:prstGeom>
        </p:spPr>
      </p:pic>
      <p:pic>
        <p:nvPicPr>
          <p:cNvPr id="15" name="Picture 8">
            <a:extLst>
              <a:ext uri="{FF2B5EF4-FFF2-40B4-BE49-F238E27FC236}">
                <a16:creationId xmlns:a16="http://schemas.microsoft.com/office/drawing/2014/main" id="{34F1B5FA-385C-8F45-A805-AF55DC31FF95}"/>
              </a:ext>
            </a:extLst>
          </p:cNvPr>
          <p:cNvPicPr>
            <a:picLocks noChangeAspect="1"/>
          </p:cNvPicPr>
          <p:nvPr/>
        </p:nvPicPr>
        <p:blipFill>
          <a:blip r:embed="rId5"/>
          <a:stretch>
            <a:fillRect/>
          </a:stretch>
        </p:blipFill>
        <p:spPr>
          <a:xfrm>
            <a:off x="254194" y="6503172"/>
            <a:ext cx="1543281" cy="166335"/>
          </a:xfrm>
          <a:prstGeom prst="rect">
            <a:avLst/>
          </a:prstGeom>
        </p:spPr>
      </p:pic>
      <p:sp>
        <p:nvSpPr>
          <p:cNvPr id="6" name="Title 3">
            <a:extLst>
              <a:ext uri="{FF2B5EF4-FFF2-40B4-BE49-F238E27FC236}">
                <a16:creationId xmlns:a16="http://schemas.microsoft.com/office/drawing/2014/main" id="{398E53B2-69B5-4827-A696-CF8858870037}"/>
              </a:ext>
            </a:extLst>
          </p:cNvPr>
          <p:cNvSpPr>
            <a:spLocks noGrp="1"/>
          </p:cNvSpPr>
          <p:nvPr>
            <p:ph type="title"/>
          </p:nvPr>
        </p:nvSpPr>
        <p:spPr>
          <a:xfrm>
            <a:off x="443089" y="386292"/>
            <a:ext cx="10515600" cy="1325563"/>
          </a:xfrm>
        </p:spPr>
        <p:txBody>
          <a:bodyPr/>
          <a:lstStyle/>
          <a:p>
            <a:r>
              <a:rPr lang="en-US" b="1">
                <a:solidFill>
                  <a:schemeClr val="bg1"/>
                </a:solidFill>
                <a:latin typeface="Tahoma"/>
                <a:ea typeface="Tahoma"/>
                <a:cs typeface="Tahoma"/>
              </a:rPr>
              <a:t>Validation</a:t>
            </a:r>
            <a:endParaRPr lang="en-US">
              <a:solidFill>
                <a:schemeClr val="bg1"/>
              </a:solidFill>
            </a:endParaRPr>
          </a:p>
        </p:txBody>
      </p:sp>
      <p:sp>
        <p:nvSpPr>
          <p:cNvPr id="5" name="Content Placeholder 4">
            <a:extLst>
              <a:ext uri="{FF2B5EF4-FFF2-40B4-BE49-F238E27FC236}">
                <a16:creationId xmlns:a16="http://schemas.microsoft.com/office/drawing/2014/main" id="{3E33E94C-8FFC-4562-8583-DD544D4C299A}"/>
              </a:ext>
            </a:extLst>
          </p:cNvPr>
          <p:cNvSpPr txBox="1">
            <a:spLocks/>
          </p:cNvSpPr>
          <p:nvPr/>
        </p:nvSpPr>
        <p:spPr>
          <a:xfrm>
            <a:off x="1025834" y="1993292"/>
            <a:ext cx="4240456" cy="43388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Tahoma"/>
                <a:ea typeface="Tahoma"/>
                <a:cs typeface="Tahoma"/>
              </a:rPr>
              <a:t>Subject 26 outlier</a:t>
            </a:r>
          </a:p>
          <a:p>
            <a:pPr lvl="1"/>
            <a:r>
              <a:rPr lang="en-US" sz="2000">
                <a:latin typeface="Tahoma"/>
                <a:ea typeface="Tahoma"/>
                <a:cs typeface="Tahoma"/>
              </a:rPr>
              <a:t>The subject did not move their arms during air squats. </a:t>
            </a:r>
            <a:endParaRPr lang="en-US" sz="2400">
              <a:latin typeface="Tahoma"/>
              <a:ea typeface="Tahoma"/>
              <a:cs typeface="Tahoma"/>
            </a:endParaRPr>
          </a:p>
          <a:p>
            <a:r>
              <a:rPr lang="en-US" sz="2400">
                <a:latin typeface="Tahoma"/>
                <a:ea typeface="Tahoma"/>
                <a:cs typeface="Tahoma"/>
              </a:rPr>
              <a:t>Verified best model architectures for classifying stationary movement</a:t>
            </a:r>
          </a:p>
          <a:p>
            <a:endParaRPr lang="en-US" sz="2400">
              <a:latin typeface="Tahoma"/>
              <a:ea typeface="Tahoma"/>
              <a:cs typeface="Tahoma"/>
            </a:endParaRPr>
          </a:p>
          <a:p>
            <a:endParaRPr lang="en-US" sz="2400">
              <a:latin typeface="Tahoma"/>
              <a:ea typeface="Tahoma"/>
              <a:cs typeface="Tahoma"/>
            </a:endParaRPr>
          </a:p>
          <a:p>
            <a:pPr marL="685800"/>
            <a:endParaRPr lang="en-US" sz="2400">
              <a:latin typeface="Calibri" panose="020F0502020204030204"/>
              <a:ea typeface="Tahoma"/>
              <a:cs typeface="Calibri" panose="020F0502020204030204"/>
            </a:endParaRPr>
          </a:p>
          <a:p>
            <a:endParaRPr lang="en-US" sz="2400">
              <a:latin typeface="Tahoma"/>
              <a:ea typeface="Tahoma"/>
              <a:cs typeface="Tahoma"/>
            </a:endParaRPr>
          </a:p>
        </p:txBody>
      </p:sp>
    </p:spTree>
    <p:extLst>
      <p:ext uri="{BB962C8B-B14F-4D97-AF65-F5344CB8AC3E}">
        <p14:creationId xmlns:p14="http://schemas.microsoft.com/office/powerpoint/2010/main" val="3527398762"/>
      </p:ext>
    </p:extLst>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A7FF193405C74BBEF25B73305C85E6" ma:contentTypeVersion="9" ma:contentTypeDescription="Create a new document." ma:contentTypeScope="" ma:versionID="88cbe4c29f9a0e0d0b73017da7ba458b">
  <xsd:schema xmlns:xsd="http://www.w3.org/2001/XMLSchema" xmlns:xs="http://www.w3.org/2001/XMLSchema" xmlns:p="http://schemas.microsoft.com/office/2006/metadata/properties" xmlns:ns1="http://schemas.microsoft.com/sharepoint/v3" xmlns:ns3="38b72cd5-f208-4fd7-9bfe-b26753212294" xmlns:ns4="99edd7eb-acfe-42bd-98d3-d9dddd89c66e" targetNamespace="http://schemas.microsoft.com/office/2006/metadata/properties" ma:root="true" ma:fieldsID="8c7112f8a0c8fbd6d3dde16718d4528d" ns1:_="" ns3:_="" ns4:_="">
    <xsd:import namespace="http://schemas.microsoft.com/sharepoint/v3"/>
    <xsd:import namespace="38b72cd5-f208-4fd7-9bfe-b26753212294"/>
    <xsd:import namespace="99edd7eb-acfe-42bd-98d3-d9dddd89c66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b72cd5-f208-4fd7-9bfe-b267532122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edd7eb-acfe-42bd-98d3-d9dddd89c6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B9F0F-7063-4793-BCDF-A9DFDA32CFA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394A9EA-019D-4171-A063-077A9164BCF8}">
  <ds:schemaRefs>
    <ds:schemaRef ds:uri="38b72cd5-f208-4fd7-9bfe-b26753212294"/>
    <ds:schemaRef ds:uri="99edd7eb-acfe-42bd-98d3-d9dddd89c6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439524-0ED4-4166-B288-004FA25F0A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TotalTime>
  <Words>2207</Words>
  <Application>Microsoft Office PowerPoint</Application>
  <PresentationFormat>Widescreen</PresentationFormat>
  <Paragraphs>232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Andale Mono</vt:lpstr>
      <vt:lpstr>Arial</vt:lpstr>
      <vt:lpstr>Calibri</vt:lpstr>
      <vt:lpstr>Calibri Light</vt:lpstr>
      <vt:lpstr>Nanum Brush Script</vt:lpstr>
      <vt:lpstr>Tahoma</vt:lpstr>
      <vt:lpstr>Office Theme</vt:lpstr>
      <vt:lpstr>Stationary Exercise Classification using IMUs &amp; Deep Learning</vt:lpstr>
      <vt:lpstr>PowerPoint Presentation</vt:lpstr>
      <vt:lpstr>Commercial Solutions</vt:lpstr>
      <vt:lpstr>PowerPoint Presentation</vt:lpstr>
      <vt:lpstr>Executive Summary</vt:lpstr>
      <vt:lpstr>Experimental Design</vt:lpstr>
      <vt:lpstr>Data</vt:lpstr>
      <vt:lpstr>Model Construction and Optimization</vt:lpstr>
      <vt:lpstr>Validation</vt:lpstr>
      <vt:lpstr>Conclusion</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Stationary Exercise Classification using IMUs &amp; Deep Learning</dc:title>
  <dc:creator>Andy Heroy</dc:creator>
  <cp:lastModifiedBy>Heroy, Andy</cp:lastModifiedBy>
  <cp:revision>4</cp:revision>
  <dcterms:created xsi:type="dcterms:W3CDTF">2019-11-11T23:04:34Z</dcterms:created>
  <dcterms:modified xsi:type="dcterms:W3CDTF">2020-03-15T20:26:11Z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0x0101002AA7FF193405C74BBEF25B73305C85E6</vt:lpwstr>
  </property>
</Properties>
</file>